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50"/>
  </p:notesMasterIdLst>
  <p:handoutMasterIdLst>
    <p:handoutMasterId r:id="rId51"/>
  </p:handoutMasterIdLst>
  <p:sldIdLst>
    <p:sldId id="260" r:id="rId5"/>
    <p:sldId id="257" r:id="rId6"/>
    <p:sldId id="261" r:id="rId7"/>
    <p:sldId id="2147468630" r:id="rId8"/>
    <p:sldId id="5615" r:id="rId9"/>
    <p:sldId id="5616" r:id="rId10"/>
    <p:sldId id="5620" r:id="rId11"/>
    <p:sldId id="408" r:id="rId12"/>
    <p:sldId id="330" r:id="rId13"/>
    <p:sldId id="5563" r:id="rId14"/>
    <p:sldId id="2147468632" r:id="rId15"/>
    <p:sldId id="5621" r:id="rId16"/>
    <p:sldId id="5622" r:id="rId17"/>
    <p:sldId id="5623" r:id="rId18"/>
    <p:sldId id="5624" r:id="rId19"/>
    <p:sldId id="5648" r:id="rId20"/>
    <p:sldId id="5649" r:id="rId21"/>
    <p:sldId id="5650" r:id="rId22"/>
    <p:sldId id="5652" r:id="rId23"/>
    <p:sldId id="2147468623" r:id="rId24"/>
    <p:sldId id="5626" r:id="rId25"/>
    <p:sldId id="5490" r:id="rId26"/>
    <p:sldId id="5647" r:id="rId27"/>
    <p:sldId id="290" r:id="rId28"/>
    <p:sldId id="5629" r:id="rId29"/>
    <p:sldId id="5631" r:id="rId30"/>
    <p:sldId id="5632" r:id="rId31"/>
    <p:sldId id="5641" r:id="rId32"/>
    <p:sldId id="2147468626" r:id="rId33"/>
    <p:sldId id="2147468627" r:id="rId34"/>
    <p:sldId id="5645" r:id="rId35"/>
    <p:sldId id="2147468628" r:id="rId36"/>
    <p:sldId id="5646" r:id="rId37"/>
    <p:sldId id="4777" r:id="rId38"/>
    <p:sldId id="5617" r:id="rId39"/>
    <p:sldId id="5394" r:id="rId40"/>
    <p:sldId id="2147468634" r:id="rId41"/>
    <p:sldId id="5634" r:id="rId42"/>
    <p:sldId id="5635" r:id="rId43"/>
    <p:sldId id="5636" r:id="rId44"/>
    <p:sldId id="5637" r:id="rId45"/>
    <p:sldId id="5638" r:id="rId46"/>
    <p:sldId id="5639" r:id="rId47"/>
    <p:sldId id="5640" r:id="rId48"/>
    <p:sldId id="2147468633"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ACE17-38E6-457C-AE1A-0EAAEE25FC70}" v="49" dt="2024-02-15T14:56:22.314"/>
    <p1510:client id="{52324EE2-7ED8-4F58-93B6-62C4F7EBDAF8}" v="2" dt="2024-02-15T15:51:31.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C08C7-293B-4310-97F3-7A8DBCF5E2CC}"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ED7D525B-8AC4-49D0-8A0D-E5F0524BBD5A}">
      <dgm:prSet phldrT="[Text]" custT="1"/>
      <dgm:spPr>
        <a:solidFill>
          <a:schemeClr val="tx2"/>
        </a:solidFill>
      </dgm:spPr>
      <dgm:t>
        <a:bodyPr/>
        <a:lstStyle/>
        <a:p>
          <a:r>
            <a:rPr lang="en-US" sz="1400"/>
            <a:t>Webinar/Event</a:t>
          </a:r>
        </a:p>
        <a:p>
          <a:r>
            <a:rPr lang="en-US" sz="1000"/>
            <a:t>(ON24, Cvent &amp; MJH/GlobalMeet auto integrated w/ Eloqua)</a:t>
          </a:r>
          <a:br>
            <a:rPr lang="en-US" sz="1000"/>
          </a:br>
          <a:endParaRPr lang="en-US" sz="1000"/>
        </a:p>
      </dgm:t>
    </dgm:pt>
    <dgm:pt modelId="{20153265-9B47-451A-9EA5-82A096E6D781}" type="parTrans" cxnId="{837A31CE-9FCC-4AD3-93C7-912520F564EB}">
      <dgm:prSet/>
      <dgm:spPr/>
      <dgm:t>
        <a:bodyPr/>
        <a:lstStyle/>
        <a:p>
          <a:endParaRPr lang="en-US" sz="1400"/>
        </a:p>
      </dgm:t>
    </dgm:pt>
    <dgm:pt modelId="{7DAFB8F9-A99B-4660-B3E9-68061923022E}" type="sibTrans" cxnId="{837A31CE-9FCC-4AD3-93C7-912520F564EB}">
      <dgm:prSet/>
      <dgm:spPr/>
      <dgm:t>
        <a:bodyPr/>
        <a:lstStyle/>
        <a:p>
          <a:endParaRPr lang="en-US" sz="1400"/>
        </a:p>
      </dgm:t>
    </dgm:pt>
    <dgm:pt modelId="{F96788F6-DBF2-44C0-9466-A81F648A7ABF}">
      <dgm:prSet phldrT="[Text]" custT="1"/>
      <dgm:spPr>
        <a:solidFill>
          <a:schemeClr val="accent4"/>
        </a:solidFill>
      </dgm:spPr>
      <dgm:t>
        <a:bodyPr/>
        <a:lstStyle/>
        <a:p>
          <a:r>
            <a:rPr lang="en-US" sz="1400"/>
            <a:t>External Activity File Uploads</a:t>
          </a:r>
        </a:p>
        <a:p>
          <a:r>
            <a:rPr lang="en-US" sz="1000"/>
            <a:t>(Marketing Activities that are not integrated)</a:t>
          </a:r>
        </a:p>
      </dgm:t>
    </dgm:pt>
    <dgm:pt modelId="{FBCE3FAF-7B0E-43FB-87FE-BEBE405682CF}" type="sibTrans" cxnId="{75887F17-6363-48E2-BA1B-529F6B5AF18D}">
      <dgm:prSet/>
      <dgm:spPr/>
      <dgm:t>
        <a:bodyPr/>
        <a:lstStyle/>
        <a:p>
          <a:endParaRPr lang="en-US" sz="1400"/>
        </a:p>
      </dgm:t>
    </dgm:pt>
    <dgm:pt modelId="{87EF6D23-7148-45B2-9F39-CE15AA2E5D72}" type="parTrans" cxnId="{75887F17-6363-48E2-BA1B-529F6B5AF18D}">
      <dgm:prSet/>
      <dgm:spPr/>
      <dgm:t>
        <a:bodyPr/>
        <a:lstStyle/>
        <a:p>
          <a:endParaRPr lang="en-US" sz="1400"/>
        </a:p>
      </dgm:t>
    </dgm:pt>
    <dgm:pt modelId="{ABEB2075-B04E-40EF-9518-B619EB6372B9}">
      <dgm:prSet phldrT="[Text]" custT="1"/>
      <dgm:spPr>
        <a:solidFill>
          <a:schemeClr val="accent1">
            <a:lumMod val="20000"/>
            <a:lumOff val="80000"/>
            <a:alpha val="90000"/>
          </a:schemeClr>
        </a:solidFill>
        <a:ln>
          <a:noFill/>
        </a:ln>
      </dgm:spPr>
      <dgm:t>
        <a:bodyPr anchor="ctr"/>
        <a:lstStyle/>
        <a:p>
          <a:r>
            <a:rPr lang="en-US" sz="1400"/>
            <a:t>www.iqvia.com/contact/rfp</a:t>
          </a:r>
        </a:p>
      </dgm:t>
    </dgm:pt>
    <dgm:pt modelId="{71DC1325-CB27-4499-990C-ABE8448895F2}">
      <dgm:prSet phldrT="[Text]" custT="1"/>
      <dgm:spPr>
        <a:solidFill>
          <a:schemeClr val="accent1">
            <a:lumMod val="20000"/>
            <a:lumOff val="80000"/>
            <a:alpha val="90000"/>
          </a:schemeClr>
        </a:solidFill>
        <a:ln>
          <a:noFill/>
        </a:ln>
      </dgm:spPr>
      <dgm:t>
        <a:bodyPr anchor="ctr"/>
        <a:lstStyle/>
        <a:p>
          <a:r>
            <a:rPr lang="en-US" sz="1400" b="0"/>
            <a:t>e.g. www.iqvia.com/contact/sf</a:t>
          </a:r>
        </a:p>
      </dgm:t>
    </dgm:pt>
    <dgm:pt modelId="{99B23386-A4BC-4BA4-943F-88C704B6AB7E}">
      <dgm:prSet phldrT="[Text]" custT="1"/>
      <dgm:spPr>
        <a:solidFill>
          <a:schemeClr val="accent1"/>
        </a:solidFill>
      </dgm:spPr>
      <dgm:t>
        <a:bodyPr/>
        <a:lstStyle/>
        <a:p>
          <a:r>
            <a:rPr lang="en-US" sz="1400"/>
            <a:t>MQL Form Submits </a:t>
          </a:r>
          <a:br>
            <a:rPr lang="en-US" sz="1400"/>
          </a:br>
          <a:r>
            <a:rPr lang="en-US" sz="1400"/>
            <a:t>(</a:t>
          </a:r>
          <a:r>
            <a:rPr lang="en-US" sz="1000"/>
            <a:t>From iqvia.com, Q2, or Marketing Campaign Form)</a:t>
          </a:r>
        </a:p>
      </dgm:t>
    </dgm:pt>
    <dgm:pt modelId="{ECADC6CC-E679-4F0A-8C40-113E705271B0}" type="sibTrans" cxnId="{1FAA9583-2E0C-465F-933C-07AACE2E406F}">
      <dgm:prSet/>
      <dgm:spPr/>
      <dgm:t>
        <a:bodyPr/>
        <a:lstStyle/>
        <a:p>
          <a:endParaRPr lang="en-US" sz="1400"/>
        </a:p>
      </dgm:t>
    </dgm:pt>
    <dgm:pt modelId="{F86A042C-9166-44A3-A6F4-A90FA3A7AE2D}" type="parTrans" cxnId="{1FAA9583-2E0C-465F-933C-07AACE2E406F}">
      <dgm:prSet/>
      <dgm:spPr/>
      <dgm:t>
        <a:bodyPr/>
        <a:lstStyle/>
        <a:p>
          <a:endParaRPr lang="en-US" sz="1400"/>
        </a:p>
      </dgm:t>
    </dgm:pt>
    <dgm:pt modelId="{E628B247-390F-4906-8B60-D608CC93EE30}" type="sibTrans" cxnId="{083616C9-A0EE-4FDA-867F-DB6AA955E406}">
      <dgm:prSet/>
      <dgm:spPr/>
      <dgm:t>
        <a:bodyPr/>
        <a:lstStyle/>
        <a:p>
          <a:endParaRPr lang="en-US" sz="1400"/>
        </a:p>
      </dgm:t>
    </dgm:pt>
    <dgm:pt modelId="{04EED363-F087-449E-9E21-9FDAB4FDECE6}" type="parTrans" cxnId="{083616C9-A0EE-4FDA-867F-DB6AA955E406}">
      <dgm:prSet/>
      <dgm:spPr/>
      <dgm:t>
        <a:bodyPr/>
        <a:lstStyle/>
        <a:p>
          <a:endParaRPr lang="en-US" sz="1400"/>
        </a:p>
      </dgm:t>
    </dgm:pt>
    <dgm:pt modelId="{553705D5-B9EB-4270-BC50-39AC0B34B9D8}" type="sibTrans" cxnId="{027A1F7F-0995-4CB8-9A7C-472C191E3FA2}">
      <dgm:prSet/>
      <dgm:spPr/>
      <dgm:t>
        <a:bodyPr/>
        <a:lstStyle/>
        <a:p>
          <a:endParaRPr lang="en-US" sz="1400"/>
        </a:p>
      </dgm:t>
    </dgm:pt>
    <dgm:pt modelId="{79450033-42EF-42D9-A9E8-36DC20F25C53}" type="parTrans" cxnId="{027A1F7F-0995-4CB8-9A7C-472C191E3FA2}">
      <dgm:prSet/>
      <dgm:spPr/>
      <dgm:t>
        <a:bodyPr/>
        <a:lstStyle/>
        <a:p>
          <a:endParaRPr lang="en-US" sz="1400"/>
        </a:p>
      </dgm:t>
    </dgm:pt>
    <dgm:pt modelId="{5B219AFC-52B9-498C-935E-C40CB2835C6B}">
      <dgm:prSet phldrT="[Text]" custT="1"/>
      <dgm:spPr>
        <a:solidFill>
          <a:schemeClr val="tx2">
            <a:lumMod val="20000"/>
            <a:lumOff val="80000"/>
            <a:alpha val="90000"/>
          </a:schemeClr>
        </a:solidFill>
        <a:ln>
          <a:solidFill>
            <a:schemeClr val="tx2">
              <a:lumMod val="20000"/>
              <a:lumOff val="80000"/>
              <a:alpha val="90000"/>
            </a:schemeClr>
          </a:solidFill>
        </a:ln>
      </dgm:spPr>
      <dgm:t>
        <a:bodyPr anchor="ctr"/>
        <a:lstStyle/>
        <a:p>
          <a:r>
            <a:rPr lang="en-US" sz="1400"/>
            <a:t>Explicit Request for Follow-up</a:t>
          </a:r>
        </a:p>
      </dgm:t>
    </dgm:pt>
    <dgm:pt modelId="{B66AD000-574D-4854-A388-C1E14E74976B}" type="parTrans" cxnId="{C8B4F1FD-EB68-43ED-A498-195DD96C26CA}">
      <dgm:prSet/>
      <dgm:spPr/>
      <dgm:t>
        <a:bodyPr/>
        <a:lstStyle/>
        <a:p>
          <a:endParaRPr lang="en-US"/>
        </a:p>
      </dgm:t>
    </dgm:pt>
    <dgm:pt modelId="{1320F94C-92E6-4BA0-84A2-EBC7C6679F92}" type="sibTrans" cxnId="{C8B4F1FD-EB68-43ED-A498-195DD96C26CA}">
      <dgm:prSet/>
      <dgm:spPr/>
      <dgm:t>
        <a:bodyPr/>
        <a:lstStyle/>
        <a:p>
          <a:endParaRPr lang="en-US"/>
        </a:p>
      </dgm:t>
    </dgm:pt>
    <dgm:pt modelId="{46BE0460-EF18-4C5B-B632-161AF0324603}">
      <dgm:prSet phldrT="[Text]" custT="1"/>
      <dgm:spPr>
        <a:solidFill>
          <a:schemeClr val="tx2">
            <a:lumMod val="20000"/>
            <a:lumOff val="80000"/>
            <a:alpha val="90000"/>
          </a:schemeClr>
        </a:solidFill>
        <a:ln>
          <a:solidFill>
            <a:schemeClr val="tx2">
              <a:lumMod val="20000"/>
              <a:lumOff val="80000"/>
              <a:alpha val="90000"/>
            </a:schemeClr>
          </a:solidFill>
        </a:ln>
      </dgm:spPr>
      <dgm:t>
        <a:bodyPr anchor="ctr"/>
        <a:lstStyle/>
        <a:p>
          <a:r>
            <a:rPr lang="en-US" sz="1400"/>
            <a:t>Explicit Request for Proposal</a:t>
          </a:r>
        </a:p>
      </dgm:t>
    </dgm:pt>
    <dgm:pt modelId="{E4CAB4E9-1A95-4D71-9EC4-C4F12C4B6B1A}" type="parTrans" cxnId="{B53F4173-2C79-4470-9B2B-AFCF2CA13ECA}">
      <dgm:prSet/>
      <dgm:spPr/>
      <dgm:t>
        <a:bodyPr/>
        <a:lstStyle/>
        <a:p>
          <a:endParaRPr lang="en-US"/>
        </a:p>
      </dgm:t>
    </dgm:pt>
    <dgm:pt modelId="{F591AAB6-C484-4397-B259-123016412F75}" type="sibTrans" cxnId="{B53F4173-2C79-4470-9B2B-AFCF2CA13ECA}">
      <dgm:prSet/>
      <dgm:spPr/>
      <dgm:t>
        <a:bodyPr/>
        <a:lstStyle/>
        <a:p>
          <a:endParaRPr lang="en-US"/>
        </a:p>
      </dgm:t>
    </dgm:pt>
    <dgm:pt modelId="{6548471B-AAA1-428B-ABCB-97C77055C896}">
      <dgm:prSet phldrT="[Text]" custT="1"/>
      <dgm:spPr>
        <a:solidFill>
          <a:schemeClr val="accent4">
            <a:lumMod val="20000"/>
            <a:lumOff val="80000"/>
            <a:alpha val="90000"/>
          </a:schemeClr>
        </a:solidFill>
        <a:ln>
          <a:noFill/>
        </a:ln>
      </dgm:spPr>
      <dgm:t>
        <a:bodyPr anchor="ctr"/>
        <a:lstStyle/>
        <a:p>
          <a:r>
            <a:rPr lang="en-US" sz="1400"/>
            <a:t>Prospects that meet MQL “Handraiser” definition</a:t>
          </a:r>
        </a:p>
      </dgm:t>
    </dgm:pt>
    <dgm:pt modelId="{6C571334-8EAE-4BA6-A105-C9C3E8CE6217}" type="parTrans" cxnId="{0D00C26F-D9E8-4A09-AF9D-E3DD760B6FDF}">
      <dgm:prSet/>
      <dgm:spPr/>
      <dgm:t>
        <a:bodyPr/>
        <a:lstStyle/>
        <a:p>
          <a:endParaRPr lang="en-US"/>
        </a:p>
      </dgm:t>
    </dgm:pt>
    <dgm:pt modelId="{89C66D1F-4B9B-4FA4-88BC-5742CD6CDB8A}" type="sibTrans" cxnId="{0D00C26F-D9E8-4A09-AF9D-E3DD760B6FDF}">
      <dgm:prSet/>
      <dgm:spPr/>
      <dgm:t>
        <a:bodyPr/>
        <a:lstStyle/>
        <a:p>
          <a:endParaRPr lang="en-US"/>
        </a:p>
      </dgm:t>
    </dgm:pt>
    <dgm:pt modelId="{A649A0D6-6B67-489D-8537-4469A1429D1D}">
      <dgm:prSet phldrT="[Text]" custT="1"/>
      <dgm:spPr>
        <a:solidFill>
          <a:schemeClr val="accent4">
            <a:lumMod val="20000"/>
            <a:lumOff val="80000"/>
            <a:alpha val="90000"/>
          </a:schemeClr>
        </a:solidFill>
        <a:ln>
          <a:noFill/>
        </a:ln>
      </dgm:spPr>
      <dgm:t>
        <a:bodyPr anchor="ctr"/>
        <a:lstStyle/>
        <a:p>
          <a:r>
            <a:rPr lang="en-US" sz="1400"/>
            <a:t>Marketer completes file with required data and submits to MO</a:t>
          </a:r>
        </a:p>
      </dgm:t>
    </dgm:pt>
    <dgm:pt modelId="{A14E850A-1C87-4BBE-96A1-21437F92BE1E}" type="parTrans" cxnId="{07332D12-1B47-4726-A1AB-60B55057BA3F}">
      <dgm:prSet/>
      <dgm:spPr/>
      <dgm:t>
        <a:bodyPr/>
        <a:lstStyle/>
        <a:p>
          <a:endParaRPr lang="en-US"/>
        </a:p>
      </dgm:t>
    </dgm:pt>
    <dgm:pt modelId="{A849B8B6-24AE-4E1A-91B9-D90CCBA484C2}" type="sibTrans" cxnId="{07332D12-1B47-4726-A1AB-60B55057BA3F}">
      <dgm:prSet/>
      <dgm:spPr/>
      <dgm:t>
        <a:bodyPr/>
        <a:lstStyle/>
        <a:p>
          <a:endParaRPr lang="en-US"/>
        </a:p>
      </dgm:t>
    </dgm:pt>
    <dgm:pt modelId="{FF2AC982-86F3-4D1E-9324-1D5B8861D5BB}" type="pres">
      <dgm:prSet presAssocID="{161C08C7-293B-4310-97F3-7A8DBCF5E2CC}" presName="Name0" presStyleCnt="0">
        <dgm:presLayoutVars>
          <dgm:dir/>
          <dgm:animLvl val="lvl"/>
          <dgm:resizeHandles/>
        </dgm:presLayoutVars>
      </dgm:prSet>
      <dgm:spPr/>
    </dgm:pt>
    <dgm:pt modelId="{4FE923A9-EA2F-4752-B1BE-6E61F8B3A173}" type="pres">
      <dgm:prSet presAssocID="{ED7D525B-8AC4-49D0-8A0D-E5F0524BBD5A}" presName="linNode" presStyleCnt="0"/>
      <dgm:spPr/>
    </dgm:pt>
    <dgm:pt modelId="{B5840D98-5485-43B1-A2BA-1CF1A67A929C}" type="pres">
      <dgm:prSet presAssocID="{ED7D525B-8AC4-49D0-8A0D-E5F0524BBD5A}" presName="parentShp" presStyleLbl="node1" presStyleIdx="0" presStyleCnt="3" custLinFactNeighborX="-14686" custLinFactNeighborY="-594">
        <dgm:presLayoutVars>
          <dgm:bulletEnabled val="1"/>
        </dgm:presLayoutVars>
      </dgm:prSet>
      <dgm:spPr/>
    </dgm:pt>
    <dgm:pt modelId="{E8B91702-00EE-4586-9EDC-3ECCA1B0F876}" type="pres">
      <dgm:prSet presAssocID="{ED7D525B-8AC4-49D0-8A0D-E5F0524BBD5A}" presName="childShp" presStyleLbl="bgAccFollowNode1" presStyleIdx="0" presStyleCnt="3">
        <dgm:presLayoutVars>
          <dgm:bulletEnabled val="1"/>
        </dgm:presLayoutVars>
      </dgm:prSet>
      <dgm:spPr/>
    </dgm:pt>
    <dgm:pt modelId="{75A8DBF3-544D-44F8-B8C8-5916B1F731EC}" type="pres">
      <dgm:prSet presAssocID="{7DAFB8F9-A99B-4660-B3E9-68061923022E}" presName="spacing" presStyleCnt="0"/>
      <dgm:spPr/>
    </dgm:pt>
    <dgm:pt modelId="{B7180794-5001-4D6B-AF99-E2328F6056B5}" type="pres">
      <dgm:prSet presAssocID="{99B23386-A4BC-4BA4-943F-88C704B6AB7E}" presName="linNode" presStyleCnt="0"/>
      <dgm:spPr/>
    </dgm:pt>
    <dgm:pt modelId="{4E8DFB7F-2AB3-49B2-BD1D-49B2681B5566}" type="pres">
      <dgm:prSet presAssocID="{99B23386-A4BC-4BA4-943F-88C704B6AB7E}" presName="parentShp" presStyleLbl="node1" presStyleIdx="1" presStyleCnt="3" custLinFactNeighborX="9">
        <dgm:presLayoutVars>
          <dgm:bulletEnabled val="1"/>
        </dgm:presLayoutVars>
      </dgm:prSet>
      <dgm:spPr/>
    </dgm:pt>
    <dgm:pt modelId="{46F6C72C-F635-430E-94FF-116003493F22}" type="pres">
      <dgm:prSet presAssocID="{99B23386-A4BC-4BA4-943F-88C704B6AB7E}" presName="childShp" presStyleLbl="bgAccFollowNode1" presStyleIdx="1" presStyleCnt="3">
        <dgm:presLayoutVars>
          <dgm:bulletEnabled val="1"/>
        </dgm:presLayoutVars>
      </dgm:prSet>
      <dgm:spPr/>
    </dgm:pt>
    <dgm:pt modelId="{A5C78794-075A-4344-B3E6-415897235EF9}" type="pres">
      <dgm:prSet presAssocID="{ECADC6CC-E679-4F0A-8C40-113E705271B0}" presName="spacing" presStyleCnt="0"/>
      <dgm:spPr/>
    </dgm:pt>
    <dgm:pt modelId="{3EA2051B-A910-431C-8F63-0EE38848581C}" type="pres">
      <dgm:prSet presAssocID="{F96788F6-DBF2-44C0-9466-A81F648A7ABF}" presName="linNode" presStyleCnt="0"/>
      <dgm:spPr/>
    </dgm:pt>
    <dgm:pt modelId="{65DAAD84-D588-444F-8854-C374D44707CE}" type="pres">
      <dgm:prSet presAssocID="{F96788F6-DBF2-44C0-9466-A81F648A7ABF}" presName="parentShp" presStyleLbl="node1" presStyleIdx="2" presStyleCnt="3" custLinFactNeighborX="-5686" custLinFactNeighborY="4119">
        <dgm:presLayoutVars>
          <dgm:bulletEnabled val="1"/>
        </dgm:presLayoutVars>
      </dgm:prSet>
      <dgm:spPr/>
    </dgm:pt>
    <dgm:pt modelId="{971618FC-DC30-4C02-A71F-69B0BD920258}" type="pres">
      <dgm:prSet presAssocID="{F96788F6-DBF2-44C0-9466-A81F648A7ABF}" presName="childShp" presStyleLbl="bgAccFollowNode1" presStyleIdx="2" presStyleCnt="3">
        <dgm:presLayoutVars>
          <dgm:bulletEnabled val="1"/>
        </dgm:presLayoutVars>
      </dgm:prSet>
      <dgm:spPr/>
    </dgm:pt>
  </dgm:ptLst>
  <dgm:cxnLst>
    <dgm:cxn modelId="{07332D12-1B47-4726-A1AB-60B55057BA3F}" srcId="{F96788F6-DBF2-44C0-9466-A81F648A7ABF}" destId="{A649A0D6-6B67-489D-8537-4469A1429D1D}" srcOrd="1" destOrd="0" parTransId="{A14E850A-1C87-4BBE-96A1-21437F92BE1E}" sibTransId="{A849B8B6-24AE-4E1A-91B9-D90CCBA484C2}"/>
    <dgm:cxn modelId="{75887F17-6363-48E2-BA1B-529F6B5AF18D}" srcId="{161C08C7-293B-4310-97F3-7A8DBCF5E2CC}" destId="{F96788F6-DBF2-44C0-9466-A81F648A7ABF}" srcOrd="2" destOrd="0" parTransId="{87EF6D23-7148-45B2-9F39-CE15AA2E5D72}" sibTransId="{FBCE3FAF-7B0E-43FB-87FE-BEBE405682CF}"/>
    <dgm:cxn modelId="{0D00C26F-D9E8-4A09-AF9D-E3DD760B6FDF}" srcId="{F96788F6-DBF2-44C0-9466-A81F648A7ABF}" destId="{6548471B-AAA1-428B-ABCB-97C77055C896}" srcOrd="0" destOrd="0" parTransId="{6C571334-8EAE-4BA6-A105-C9C3E8CE6217}" sibTransId="{89C66D1F-4B9B-4FA4-88BC-5742CD6CDB8A}"/>
    <dgm:cxn modelId="{C9832C71-3D91-4CE6-AE20-B8E42156D251}" type="presOf" srcId="{6548471B-AAA1-428B-ABCB-97C77055C896}" destId="{971618FC-DC30-4C02-A71F-69B0BD920258}" srcOrd="0" destOrd="0" presId="urn:microsoft.com/office/officeart/2005/8/layout/vList6"/>
    <dgm:cxn modelId="{B53F4173-2C79-4470-9B2B-AFCF2CA13ECA}" srcId="{ED7D525B-8AC4-49D0-8A0D-E5F0524BBD5A}" destId="{46BE0460-EF18-4C5B-B632-161AF0324603}" srcOrd="1" destOrd="0" parTransId="{E4CAB4E9-1A95-4D71-9EC4-C4F12C4B6B1A}" sibTransId="{F591AAB6-C484-4397-B259-123016412F75}"/>
    <dgm:cxn modelId="{02B63459-BE93-4228-A327-089B878CF4DE}" type="presOf" srcId="{71DC1325-CB27-4499-990C-ABE8448895F2}" destId="{46F6C72C-F635-430E-94FF-116003493F22}" srcOrd="0" destOrd="0" presId="urn:microsoft.com/office/officeart/2005/8/layout/vList6"/>
    <dgm:cxn modelId="{027A1F7F-0995-4CB8-9A7C-472C191E3FA2}" srcId="{99B23386-A4BC-4BA4-943F-88C704B6AB7E}" destId="{71DC1325-CB27-4499-990C-ABE8448895F2}" srcOrd="0" destOrd="0" parTransId="{79450033-42EF-42D9-A9E8-36DC20F25C53}" sibTransId="{553705D5-B9EB-4270-BC50-39AC0B34B9D8}"/>
    <dgm:cxn modelId="{1FAA9583-2E0C-465F-933C-07AACE2E406F}" srcId="{161C08C7-293B-4310-97F3-7A8DBCF5E2CC}" destId="{99B23386-A4BC-4BA4-943F-88C704B6AB7E}" srcOrd="1" destOrd="0" parTransId="{F86A042C-9166-44A3-A6F4-A90FA3A7AE2D}" sibTransId="{ECADC6CC-E679-4F0A-8C40-113E705271B0}"/>
    <dgm:cxn modelId="{F4F3F08A-0FA9-41DF-8B8A-11A1C0129E5A}" type="presOf" srcId="{5B219AFC-52B9-498C-935E-C40CB2835C6B}" destId="{E8B91702-00EE-4586-9EDC-3ECCA1B0F876}" srcOrd="0" destOrd="0" presId="urn:microsoft.com/office/officeart/2005/8/layout/vList6"/>
    <dgm:cxn modelId="{831C048B-50C9-4E4F-B157-CBE9EB721389}" type="presOf" srcId="{161C08C7-293B-4310-97F3-7A8DBCF5E2CC}" destId="{FF2AC982-86F3-4D1E-9324-1D5B8861D5BB}" srcOrd="0" destOrd="0" presId="urn:microsoft.com/office/officeart/2005/8/layout/vList6"/>
    <dgm:cxn modelId="{C9769598-B3F4-4C92-B405-573365CA175C}" type="presOf" srcId="{A649A0D6-6B67-489D-8537-4469A1429D1D}" destId="{971618FC-DC30-4C02-A71F-69B0BD920258}" srcOrd="0" destOrd="1" presId="urn:microsoft.com/office/officeart/2005/8/layout/vList6"/>
    <dgm:cxn modelId="{0FC955B1-0698-4096-98BD-35E94BA8E6A1}" type="presOf" srcId="{ED7D525B-8AC4-49D0-8A0D-E5F0524BBD5A}" destId="{B5840D98-5485-43B1-A2BA-1CF1A67A929C}" srcOrd="0" destOrd="0" presId="urn:microsoft.com/office/officeart/2005/8/layout/vList6"/>
    <dgm:cxn modelId="{81F913B4-4C5D-4AA8-81E7-8E25A554E4B6}" type="presOf" srcId="{46BE0460-EF18-4C5B-B632-161AF0324603}" destId="{E8B91702-00EE-4586-9EDC-3ECCA1B0F876}" srcOrd="0" destOrd="1" presId="urn:microsoft.com/office/officeart/2005/8/layout/vList6"/>
    <dgm:cxn modelId="{D6BABBBD-598B-4F96-822C-1AC753D6A103}" type="presOf" srcId="{ABEB2075-B04E-40EF-9518-B619EB6372B9}" destId="{46F6C72C-F635-430E-94FF-116003493F22}" srcOrd="0" destOrd="1" presId="urn:microsoft.com/office/officeart/2005/8/layout/vList6"/>
    <dgm:cxn modelId="{083616C9-A0EE-4FDA-867F-DB6AA955E406}" srcId="{99B23386-A4BC-4BA4-943F-88C704B6AB7E}" destId="{ABEB2075-B04E-40EF-9518-B619EB6372B9}" srcOrd="1" destOrd="0" parTransId="{04EED363-F087-449E-9E21-9FDAB4FDECE6}" sibTransId="{E628B247-390F-4906-8B60-D608CC93EE30}"/>
    <dgm:cxn modelId="{837A31CE-9FCC-4AD3-93C7-912520F564EB}" srcId="{161C08C7-293B-4310-97F3-7A8DBCF5E2CC}" destId="{ED7D525B-8AC4-49D0-8A0D-E5F0524BBD5A}" srcOrd="0" destOrd="0" parTransId="{20153265-9B47-451A-9EA5-82A096E6D781}" sibTransId="{7DAFB8F9-A99B-4660-B3E9-68061923022E}"/>
    <dgm:cxn modelId="{E02034F1-7DA0-418D-B547-81BC0CAEFA97}" type="presOf" srcId="{99B23386-A4BC-4BA4-943F-88C704B6AB7E}" destId="{4E8DFB7F-2AB3-49B2-BD1D-49B2681B5566}" srcOrd="0" destOrd="0" presId="urn:microsoft.com/office/officeart/2005/8/layout/vList6"/>
    <dgm:cxn modelId="{0B9BA5F7-0F96-4C04-8046-1DF87795F485}" type="presOf" srcId="{F96788F6-DBF2-44C0-9466-A81F648A7ABF}" destId="{65DAAD84-D588-444F-8854-C374D44707CE}" srcOrd="0" destOrd="0" presId="urn:microsoft.com/office/officeart/2005/8/layout/vList6"/>
    <dgm:cxn modelId="{C8B4F1FD-EB68-43ED-A498-195DD96C26CA}" srcId="{ED7D525B-8AC4-49D0-8A0D-E5F0524BBD5A}" destId="{5B219AFC-52B9-498C-935E-C40CB2835C6B}" srcOrd="0" destOrd="0" parTransId="{B66AD000-574D-4854-A388-C1E14E74976B}" sibTransId="{1320F94C-92E6-4BA0-84A2-EBC7C6679F92}"/>
    <dgm:cxn modelId="{F6B84BFA-F91F-4AFA-AC4E-C51961DDAE7A}" type="presParOf" srcId="{FF2AC982-86F3-4D1E-9324-1D5B8861D5BB}" destId="{4FE923A9-EA2F-4752-B1BE-6E61F8B3A173}" srcOrd="0" destOrd="0" presId="urn:microsoft.com/office/officeart/2005/8/layout/vList6"/>
    <dgm:cxn modelId="{21E4A049-19A0-4482-88C5-58A9ED732680}" type="presParOf" srcId="{4FE923A9-EA2F-4752-B1BE-6E61F8B3A173}" destId="{B5840D98-5485-43B1-A2BA-1CF1A67A929C}" srcOrd="0" destOrd="0" presId="urn:microsoft.com/office/officeart/2005/8/layout/vList6"/>
    <dgm:cxn modelId="{FC7EE8C9-26C0-4A52-9B33-D267B05D4D3B}" type="presParOf" srcId="{4FE923A9-EA2F-4752-B1BE-6E61F8B3A173}" destId="{E8B91702-00EE-4586-9EDC-3ECCA1B0F876}" srcOrd="1" destOrd="0" presId="urn:microsoft.com/office/officeart/2005/8/layout/vList6"/>
    <dgm:cxn modelId="{F7C214DD-CF91-4266-B369-EB0DC2C1B09B}" type="presParOf" srcId="{FF2AC982-86F3-4D1E-9324-1D5B8861D5BB}" destId="{75A8DBF3-544D-44F8-B8C8-5916B1F731EC}" srcOrd="1" destOrd="0" presId="urn:microsoft.com/office/officeart/2005/8/layout/vList6"/>
    <dgm:cxn modelId="{6C18B3F1-D921-405B-A529-EBCF234819BE}" type="presParOf" srcId="{FF2AC982-86F3-4D1E-9324-1D5B8861D5BB}" destId="{B7180794-5001-4D6B-AF99-E2328F6056B5}" srcOrd="2" destOrd="0" presId="urn:microsoft.com/office/officeart/2005/8/layout/vList6"/>
    <dgm:cxn modelId="{E9E17E1C-B95A-419A-B5DC-C3C702E4317E}" type="presParOf" srcId="{B7180794-5001-4D6B-AF99-E2328F6056B5}" destId="{4E8DFB7F-2AB3-49B2-BD1D-49B2681B5566}" srcOrd="0" destOrd="0" presId="urn:microsoft.com/office/officeart/2005/8/layout/vList6"/>
    <dgm:cxn modelId="{301B0A10-5EAB-47FB-93F4-BAE05144C64C}" type="presParOf" srcId="{B7180794-5001-4D6B-AF99-E2328F6056B5}" destId="{46F6C72C-F635-430E-94FF-116003493F22}" srcOrd="1" destOrd="0" presId="urn:microsoft.com/office/officeart/2005/8/layout/vList6"/>
    <dgm:cxn modelId="{11A191D7-C22A-4E7F-9C84-BF8A70D407F6}" type="presParOf" srcId="{FF2AC982-86F3-4D1E-9324-1D5B8861D5BB}" destId="{A5C78794-075A-4344-B3E6-415897235EF9}" srcOrd="3" destOrd="0" presId="urn:microsoft.com/office/officeart/2005/8/layout/vList6"/>
    <dgm:cxn modelId="{F27F47CE-D17D-4687-9707-CB0189B65A64}" type="presParOf" srcId="{FF2AC982-86F3-4D1E-9324-1D5B8861D5BB}" destId="{3EA2051B-A910-431C-8F63-0EE38848581C}" srcOrd="4" destOrd="0" presId="urn:microsoft.com/office/officeart/2005/8/layout/vList6"/>
    <dgm:cxn modelId="{85CD024D-BE96-497C-A2CF-A0BF9A226DC5}" type="presParOf" srcId="{3EA2051B-A910-431C-8F63-0EE38848581C}" destId="{65DAAD84-D588-444F-8854-C374D44707CE}" srcOrd="0" destOrd="0" presId="urn:microsoft.com/office/officeart/2005/8/layout/vList6"/>
    <dgm:cxn modelId="{80A9EB86-335D-4856-9634-E3A928192548}" type="presParOf" srcId="{3EA2051B-A910-431C-8F63-0EE38848581C}" destId="{971618FC-DC30-4C02-A71F-69B0BD92025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91702-00EE-4586-9EDC-3ECCA1B0F876}">
      <dsp:nvSpPr>
        <dsp:cNvPr id="0" name=""/>
        <dsp:cNvSpPr/>
      </dsp:nvSpPr>
      <dsp:spPr>
        <a:xfrm>
          <a:off x="3880102" y="0"/>
          <a:ext cx="5820153" cy="1162067"/>
        </a:xfrm>
        <a:prstGeom prst="rightArrow">
          <a:avLst>
            <a:gd name="adj1" fmla="val 75000"/>
            <a:gd name="adj2" fmla="val 50000"/>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Explicit Request for Follow-up</a:t>
          </a:r>
        </a:p>
        <a:p>
          <a:pPr marL="114300" lvl="1" indent="-114300" algn="l" defTabSz="622300">
            <a:lnSpc>
              <a:spcPct val="90000"/>
            </a:lnSpc>
            <a:spcBef>
              <a:spcPct val="0"/>
            </a:spcBef>
            <a:spcAft>
              <a:spcPct val="15000"/>
            </a:spcAft>
            <a:buChar char="•"/>
          </a:pPr>
          <a:r>
            <a:rPr lang="en-US" sz="1400" kern="1200"/>
            <a:t>Explicit Request for Proposal</a:t>
          </a:r>
        </a:p>
      </dsp:txBody>
      <dsp:txXfrm>
        <a:off x="3880102" y="145258"/>
        <a:ext cx="5384378" cy="871551"/>
      </dsp:txXfrm>
    </dsp:sp>
    <dsp:sp modelId="{B5840D98-5485-43B1-A2BA-1CF1A67A929C}">
      <dsp:nvSpPr>
        <dsp:cNvPr id="0" name=""/>
        <dsp:cNvSpPr/>
      </dsp:nvSpPr>
      <dsp:spPr>
        <a:xfrm>
          <a:off x="0" y="0"/>
          <a:ext cx="3880102" cy="116206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Webinar/Event</a:t>
          </a:r>
        </a:p>
        <a:p>
          <a:pPr marL="0" lvl="0" indent="0" algn="ctr" defTabSz="622300">
            <a:lnSpc>
              <a:spcPct val="90000"/>
            </a:lnSpc>
            <a:spcBef>
              <a:spcPct val="0"/>
            </a:spcBef>
            <a:spcAft>
              <a:spcPct val="35000"/>
            </a:spcAft>
            <a:buNone/>
          </a:pPr>
          <a:r>
            <a:rPr lang="en-US" sz="1000" kern="1200"/>
            <a:t>(ON24, Cvent &amp; MJH/GlobalMeet auto integrated w/ Eloqua)</a:t>
          </a:r>
          <a:br>
            <a:rPr lang="en-US" sz="1000" kern="1200"/>
          </a:br>
          <a:endParaRPr lang="en-US" sz="1000" kern="1200"/>
        </a:p>
      </dsp:txBody>
      <dsp:txXfrm>
        <a:off x="56727" y="56727"/>
        <a:ext cx="3766648" cy="1048613"/>
      </dsp:txXfrm>
    </dsp:sp>
    <dsp:sp modelId="{46F6C72C-F635-430E-94FF-116003493F22}">
      <dsp:nvSpPr>
        <dsp:cNvPr id="0" name=""/>
        <dsp:cNvSpPr/>
      </dsp:nvSpPr>
      <dsp:spPr>
        <a:xfrm>
          <a:off x="3880102" y="1278274"/>
          <a:ext cx="5820153" cy="1162067"/>
        </a:xfrm>
        <a:prstGeom prst="rightArrow">
          <a:avLst>
            <a:gd name="adj1" fmla="val 75000"/>
            <a:gd name="adj2" fmla="val 50000"/>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a:t>e.g. www.iqvia.com/contact/sf</a:t>
          </a:r>
        </a:p>
        <a:p>
          <a:pPr marL="114300" lvl="1" indent="-114300" algn="l" defTabSz="622300">
            <a:lnSpc>
              <a:spcPct val="90000"/>
            </a:lnSpc>
            <a:spcBef>
              <a:spcPct val="0"/>
            </a:spcBef>
            <a:spcAft>
              <a:spcPct val="15000"/>
            </a:spcAft>
            <a:buChar char="•"/>
          </a:pPr>
          <a:r>
            <a:rPr lang="en-US" sz="1400" kern="1200"/>
            <a:t>www.iqvia.com/contact/rfp</a:t>
          </a:r>
        </a:p>
      </dsp:txBody>
      <dsp:txXfrm>
        <a:off x="3880102" y="1423532"/>
        <a:ext cx="5384378" cy="871551"/>
      </dsp:txXfrm>
    </dsp:sp>
    <dsp:sp modelId="{4E8DFB7F-2AB3-49B2-BD1D-49B2681B5566}">
      <dsp:nvSpPr>
        <dsp:cNvPr id="0" name=""/>
        <dsp:cNvSpPr/>
      </dsp:nvSpPr>
      <dsp:spPr>
        <a:xfrm>
          <a:off x="523" y="1278274"/>
          <a:ext cx="3880102" cy="116206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MQL Form Submits </a:t>
          </a:r>
          <a:br>
            <a:rPr lang="en-US" sz="1400" kern="1200"/>
          </a:br>
          <a:r>
            <a:rPr lang="en-US" sz="1400" kern="1200"/>
            <a:t>(</a:t>
          </a:r>
          <a:r>
            <a:rPr lang="en-US" sz="1000" kern="1200"/>
            <a:t>From iqvia.com, Q2, or Marketing Campaign Form)</a:t>
          </a:r>
        </a:p>
      </dsp:txBody>
      <dsp:txXfrm>
        <a:off x="57250" y="1335001"/>
        <a:ext cx="3766648" cy="1048613"/>
      </dsp:txXfrm>
    </dsp:sp>
    <dsp:sp modelId="{971618FC-DC30-4C02-A71F-69B0BD920258}">
      <dsp:nvSpPr>
        <dsp:cNvPr id="0" name=""/>
        <dsp:cNvSpPr/>
      </dsp:nvSpPr>
      <dsp:spPr>
        <a:xfrm>
          <a:off x="3880102" y="2556549"/>
          <a:ext cx="5820153" cy="1162067"/>
        </a:xfrm>
        <a:prstGeom prst="rightArrow">
          <a:avLst>
            <a:gd name="adj1" fmla="val 75000"/>
            <a:gd name="adj2" fmla="val 50000"/>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Prospects that meet MQL “Handraiser” definition</a:t>
          </a:r>
        </a:p>
        <a:p>
          <a:pPr marL="114300" lvl="1" indent="-114300" algn="l" defTabSz="622300">
            <a:lnSpc>
              <a:spcPct val="90000"/>
            </a:lnSpc>
            <a:spcBef>
              <a:spcPct val="0"/>
            </a:spcBef>
            <a:spcAft>
              <a:spcPct val="15000"/>
            </a:spcAft>
            <a:buChar char="•"/>
          </a:pPr>
          <a:r>
            <a:rPr lang="en-US" sz="1400" kern="1200"/>
            <a:t>Marketer completes file with required data and submits to MO</a:t>
          </a:r>
        </a:p>
      </dsp:txBody>
      <dsp:txXfrm>
        <a:off x="3880102" y="2701807"/>
        <a:ext cx="5384378" cy="871551"/>
      </dsp:txXfrm>
    </dsp:sp>
    <dsp:sp modelId="{65DAAD84-D588-444F-8854-C374D44707CE}">
      <dsp:nvSpPr>
        <dsp:cNvPr id="0" name=""/>
        <dsp:cNvSpPr/>
      </dsp:nvSpPr>
      <dsp:spPr>
        <a:xfrm>
          <a:off x="0" y="2556549"/>
          <a:ext cx="3880102" cy="116206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External Activity File Uploads</a:t>
          </a:r>
        </a:p>
        <a:p>
          <a:pPr marL="0" lvl="0" indent="0" algn="ctr" defTabSz="622300">
            <a:lnSpc>
              <a:spcPct val="90000"/>
            </a:lnSpc>
            <a:spcBef>
              <a:spcPct val="0"/>
            </a:spcBef>
            <a:spcAft>
              <a:spcPct val="35000"/>
            </a:spcAft>
            <a:buNone/>
          </a:pPr>
          <a:r>
            <a:rPr lang="en-US" sz="1000" kern="1200"/>
            <a:t>(Marketing Activities that are not integrated)</a:t>
          </a:r>
        </a:p>
      </dsp:txBody>
      <dsp:txXfrm>
        <a:off x="56727" y="2613276"/>
        <a:ext cx="3766648" cy="104861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2/15/2024</a:t>
            </a:fld>
            <a:endParaRPr lang="en-US" sz="1000" i="1"/>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2/15/2024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2648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95650" y="6577013"/>
            <a:ext cx="3613150" cy="20335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DD4AB0-DA56-AC40-9592-4E955E6D4581}" type="slidenum">
              <a:rPr lang="en-US" smtClean="0"/>
              <a:pPr/>
              <a:t>7</a:t>
            </a:fld>
            <a:endParaRPr lang="en-US"/>
          </a:p>
        </p:txBody>
      </p:sp>
      <p:sp>
        <p:nvSpPr>
          <p:cNvPr id="5" name="Header Placeholder 4"/>
          <p:cNvSpPr>
            <a:spLocks noGrp="1"/>
          </p:cNvSpPr>
          <p:nvPr>
            <p:ph type="hdr" sz="quarter" idx="11"/>
          </p:nvPr>
        </p:nvSpPr>
        <p:spPr/>
        <p:txBody>
          <a:bodyPr/>
          <a:lstStyle/>
          <a:p>
            <a:r>
              <a:rPr lang="en-US"/>
              <a:t>Insert presentation name here</a:t>
            </a:r>
          </a:p>
        </p:txBody>
      </p:sp>
      <p:sp>
        <p:nvSpPr>
          <p:cNvPr id="6" name="Date Placeholder 5"/>
          <p:cNvSpPr>
            <a:spLocks noGrp="1"/>
          </p:cNvSpPr>
          <p:nvPr>
            <p:ph type="dt" idx="12"/>
          </p:nvPr>
        </p:nvSpPr>
        <p:spPr/>
        <p:txBody>
          <a:bodyPr/>
          <a:lstStyle/>
          <a:p>
            <a:fld id="{EEE55DDE-3F3A-7748-BD78-3C98261CAAF2}" type="datetime1">
              <a:rPr lang="en-US" smtClean="0"/>
              <a:pPr/>
              <a:t>2/15/2024</a:t>
            </a:fld>
            <a:endParaRPr lang="en-US"/>
          </a:p>
        </p:txBody>
      </p:sp>
    </p:spTree>
    <p:extLst>
      <p:ext uri="{BB962C8B-B14F-4D97-AF65-F5344CB8AC3E}">
        <p14:creationId xmlns:p14="http://schemas.microsoft.com/office/powerpoint/2010/main" val="99116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95650" y="6577013"/>
            <a:ext cx="3613150" cy="2033587"/>
          </a:xfrm>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10"/>
          </p:nvPr>
        </p:nvSpPr>
        <p:spPr/>
        <p:txBody>
          <a:bodyPr/>
          <a:lstStyle/>
          <a:p>
            <a:fld id="{DADD4AB0-DA56-AC40-9592-4E955E6D4581}" type="slidenum">
              <a:rPr lang="en-US" smtClean="0"/>
              <a:pPr/>
              <a:t>8</a:t>
            </a:fld>
            <a:endParaRPr lang="en-US"/>
          </a:p>
        </p:txBody>
      </p:sp>
      <p:sp>
        <p:nvSpPr>
          <p:cNvPr id="5" name="Header Placeholder 4"/>
          <p:cNvSpPr>
            <a:spLocks noGrp="1"/>
          </p:cNvSpPr>
          <p:nvPr>
            <p:ph type="hdr" sz="quarter" idx="11"/>
          </p:nvPr>
        </p:nvSpPr>
        <p:spPr/>
        <p:txBody>
          <a:bodyPr/>
          <a:lstStyle/>
          <a:p>
            <a:r>
              <a:rPr lang="en-US"/>
              <a:t>Insert presentation name here</a:t>
            </a:r>
          </a:p>
        </p:txBody>
      </p:sp>
      <p:sp>
        <p:nvSpPr>
          <p:cNvPr id="6" name="Date Placeholder 5"/>
          <p:cNvSpPr>
            <a:spLocks noGrp="1"/>
          </p:cNvSpPr>
          <p:nvPr>
            <p:ph type="dt" idx="12"/>
          </p:nvPr>
        </p:nvSpPr>
        <p:spPr/>
        <p:txBody>
          <a:bodyPr/>
          <a:lstStyle/>
          <a:p>
            <a:fld id="{EEE55DDE-3F3A-7748-BD78-3C98261CAAF2}" type="datetime1">
              <a:rPr lang="en-US" smtClean="0"/>
              <a:pPr/>
              <a:t>2/15/2024</a:t>
            </a:fld>
            <a:endParaRPr lang="en-US"/>
          </a:p>
        </p:txBody>
      </p:sp>
    </p:spTree>
    <p:extLst>
      <p:ext uri="{BB962C8B-B14F-4D97-AF65-F5344CB8AC3E}">
        <p14:creationId xmlns:p14="http://schemas.microsoft.com/office/powerpoint/2010/main" val="77385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43</a:t>
            </a:fld>
            <a:endParaRPr lang="en-US"/>
          </a:p>
        </p:txBody>
      </p:sp>
    </p:spTree>
    <p:extLst>
      <p:ext uri="{BB962C8B-B14F-4D97-AF65-F5344CB8AC3E}">
        <p14:creationId xmlns:p14="http://schemas.microsoft.com/office/powerpoint/2010/main" val="44160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44</a:t>
            </a:fld>
            <a:endParaRPr lang="en-US"/>
          </a:p>
        </p:txBody>
      </p:sp>
    </p:spTree>
    <p:extLst>
      <p:ext uri="{BB962C8B-B14F-4D97-AF65-F5344CB8AC3E}">
        <p14:creationId xmlns:p14="http://schemas.microsoft.com/office/powerpoint/2010/main" val="3752131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a:t>
            </a:r>
            <a:br>
              <a:rPr lang="en-US"/>
            </a:br>
            <a:r>
              <a:rPr lang="en-US"/>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2024.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2021.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32907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2021.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656476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01419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64547757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4" y="1702630"/>
            <a:ext cx="11338560" cy="4450195"/>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sp>
        <p:nvSpPr>
          <p:cNvPr id="12" name="Footer Placeholder 4">
            <a:extLst>
              <a:ext uri="{FF2B5EF4-FFF2-40B4-BE49-F238E27FC236}">
                <a16:creationId xmlns:a16="http://schemas.microsoft.com/office/drawing/2014/main" id="{7A30B9CE-8872-4F00-AFF6-1FEA9202788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5" name="Slide Number Placeholder 5">
            <a:extLst>
              <a:ext uri="{FF2B5EF4-FFF2-40B4-BE49-F238E27FC236}">
                <a16:creationId xmlns:a16="http://schemas.microsoft.com/office/drawing/2014/main" id="{80C4842F-1169-4ADE-AA1D-ACCC5F39DF0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6" name="Graphic 15">
            <a:extLst>
              <a:ext uri="{FF2B5EF4-FFF2-40B4-BE49-F238E27FC236}">
                <a16:creationId xmlns:a16="http://schemas.microsoft.com/office/drawing/2014/main" id="{2DA8767C-E8BD-413B-8031-BFF0AE6F0D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7" name="Graphic 16">
            <a:extLst>
              <a:ext uri="{FF2B5EF4-FFF2-40B4-BE49-F238E27FC236}">
                <a16:creationId xmlns:a16="http://schemas.microsoft.com/office/drawing/2014/main" id="{58B792B6-CB10-4AEC-B314-0B6F86CE1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0013919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5621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2024.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bg1">
                    <a:lumMod val="50000"/>
                  </a:schemeClr>
                </a:solidFill>
                <a:effectLst/>
                <a:latin typeface="+mn-lt"/>
                <a:ea typeface="+mn-ea"/>
                <a:cs typeface="+mn-cs"/>
              </a:rPr>
              <a:t>IQVIA Template (V3.0.0)</a:t>
            </a:r>
            <a:endParaRPr lang="en-US" sz="1000" kern="120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a:t>5% Charcoal</a:t>
              </a:r>
              <a:endParaRPr lang="en-US" sz="60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a:t>Indigo</a:t>
              </a:r>
              <a:endParaRPr lang="en-US" sz="60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 id="2147484288" r:id="rId32"/>
    <p:sldLayoutId id="2147484289" r:id="rId33"/>
    <p:sldLayoutId id="2147484290" r:id="rId34"/>
    <p:sldLayoutId id="2147484291" r:id="rId35"/>
    <p:sldLayoutId id="2147484292" r:id="rId36"/>
    <p:sldLayoutId id="2147484293"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quintiles.service-now.com/via?id=sc_cat_item&amp;sys_id=c0d4dd1adbe313c4b6f1f5471d9619eb" TargetMode="External"/><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hyperlink" Target="https://iqvia.lightning.force.com/lightning/r/Report/00O2K000007Ter4UAC/view?queryScope=userFolders" TargetMode="External"/><Relationship Id="rId4" Type="http://schemas.openxmlformats.org/officeDocument/2006/relationships/hyperlink" Target="https://iqvia.lightning.force.com/lightning/r/Report/00O5c000007dlJ2EAI/view?queryScope=userFolde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iqvia.lightning.force.com/lightning/r/Report/00O5c000007dpZYEAY/view?queryScope=userFolders"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mailto:taylor.wright@iqvia.com"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hyperlink" Target="https://images.constellation.iqvia.com/Web/IQVIA/%7b1cd33007-29f2-4a90-9152-a0dd0ae56ad9%7d_Sample_PPT_playbook.pptx" TargetMode="External"/><Relationship Id="rId4" Type="http://schemas.openxmlformats.org/officeDocument/2006/relationships/hyperlink" Target="https://images.constellation.iqvia.com/Web/IQVIA/%7b06ab6792-3fa4-4d7b-96f7-efc7514c181c%7d_Sample_Playbook.doc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secure.constellation.iqvia.com/MarketingAutomationToolbox" TargetMode="External"/><Relationship Id="rId2" Type="http://schemas.openxmlformats.org/officeDocument/2006/relationships/hyperlink" Target="https://forms.office.com/Pages/ResponsePage.aspx?id=4OyJWQ75v0CceRp77M24YSqlW20dK7lOnrmEVUmjK1NUMlBOVTdLUDJPT1pWUUk3TU03SFg3VUU0WC4u&amp;elqTrackId=2fb75edb9d05479bbc0dc95a208893b4&amp;elqaid=1251&amp;elqat=2" TargetMode="Externa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hyperlink" Target="https://iqvia.highspot.com/items/6319f5585ab075b2c2d496c0?lfrm=srp.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iqvia.highspot.com/items/5ea1c5273f65f60d27a1245d?lfrm=srp.1#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0"/>
          </p:nvPr>
        </p:nvSpPr>
        <p:spPr/>
        <p:txBody>
          <a:bodyPr/>
          <a:lstStyle/>
          <a:p>
            <a:r>
              <a:rPr lang="en-US"/>
              <a:t>Open Office Hours</a:t>
            </a:r>
          </a:p>
          <a:p>
            <a:r>
              <a:rPr lang="en-US"/>
              <a:t>Understanding the MQL Journey</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a:t>Marketing Operations </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a:xfrm>
            <a:off x="613608" y="5518464"/>
            <a:ext cx="6245751" cy="920436"/>
          </a:xfrm>
        </p:spPr>
        <p:txBody>
          <a:bodyPr/>
          <a:lstStyle/>
          <a:p>
            <a:r>
              <a:rPr lang="en-US"/>
              <a:t>14-FEB-2024</a:t>
            </a:r>
          </a:p>
          <a:p>
            <a:r>
              <a:rPr lang="en-US"/>
              <a:t>Taylor Wright, Assoc Manager Business Development</a:t>
            </a:r>
          </a:p>
          <a:p>
            <a:r>
              <a:rPr lang="en-US"/>
              <a:t>Garrett Brennan, Director Marketing Operations</a:t>
            </a:r>
          </a:p>
          <a:p>
            <a:endParaRPr lang="en-US"/>
          </a:p>
        </p:txBody>
      </p:sp>
    </p:spTree>
    <p:extLst>
      <p:ext uri="{BB962C8B-B14F-4D97-AF65-F5344CB8AC3E}">
        <p14:creationId xmlns:p14="http://schemas.microsoft.com/office/powerpoint/2010/main" val="326681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89E5-9299-434C-AB67-ABC71E5DD474}"/>
              </a:ext>
            </a:extLst>
          </p:cNvPr>
          <p:cNvSpPr>
            <a:spLocks noGrp="1"/>
          </p:cNvSpPr>
          <p:nvPr>
            <p:ph type="title"/>
          </p:nvPr>
        </p:nvSpPr>
        <p:spPr/>
        <p:txBody>
          <a:bodyPr/>
          <a:lstStyle/>
          <a:p>
            <a:r>
              <a:rPr lang="en-US">
                <a:cs typeface="Arial"/>
              </a:rPr>
              <a:t>Inside Sales Pipeline Team</a:t>
            </a:r>
          </a:p>
        </p:txBody>
      </p:sp>
      <p:cxnSp>
        <p:nvCxnSpPr>
          <p:cNvPr id="6" name="Straight Connector 5">
            <a:extLst>
              <a:ext uri="{FF2B5EF4-FFF2-40B4-BE49-F238E27FC236}">
                <a16:creationId xmlns:a16="http://schemas.microsoft.com/office/drawing/2014/main" id="{5A48C976-1876-1B4F-A84D-A98868F84D38}"/>
              </a:ext>
            </a:extLst>
          </p:cNvPr>
          <p:cNvCxnSpPr>
            <a:cxnSpLocks/>
          </p:cNvCxnSpPr>
          <p:nvPr/>
        </p:nvCxnSpPr>
        <p:spPr>
          <a:xfrm>
            <a:off x="4878909" y="3512885"/>
            <a:ext cx="0" cy="275845"/>
          </a:xfrm>
          <a:prstGeom prst="line">
            <a:avLst/>
          </a:prstGeom>
          <a:ln w="19050">
            <a:solidFill>
              <a:schemeClr val="tx2">
                <a:lumMod val="40000"/>
                <a:lumOff val="6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1DE132E-66E8-D24F-A2D7-EEEF1CEBB729}"/>
              </a:ext>
            </a:extLst>
          </p:cNvPr>
          <p:cNvCxnSpPr>
            <a:cxnSpLocks/>
          </p:cNvCxnSpPr>
          <p:nvPr/>
        </p:nvCxnSpPr>
        <p:spPr>
          <a:xfrm flipH="1">
            <a:off x="5651540" y="2171700"/>
            <a:ext cx="11973" cy="1341185"/>
          </a:xfrm>
          <a:prstGeom prst="line">
            <a:avLst/>
          </a:prstGeom>
          <a:ln w="19050">
            <a:solidFill>
              <a:schemeClr val="tx2">
                <a:lumMod val="40000"/>
                <a:lumOff val="60000"/>
              </a:schemeClr>
            </a:solidFill>
            <a:miter lim="800000"/>
          </a:ln>
        </p:spPr>
        <p:style>
          <a:lnRef idx="1">
            <a:schemeClr val="accent1"/>
          </a:lnRef>
          <a:fillRef idx="0">
            <a:schemeClr val="accent1"/>
          </a:fillRef>
          <a:effectRef idx="0">
            <a:schemeClr val="accent1"/>
          </a:effectRef>
          <a:fontRef idx="minor">
            <a:schemeClr val="tx1"/>
          </a:fontRef>
        </p:style>
      </p:cxnSp>
      <p:sp>
        <p:nvSpPr>
          <p:cNvPr id="8" name="Rectangle: Rounded Corners 8">
            <a:extLst>
              <a:ext uri="{FF2B5EF4-FFF2-40B4-BE49-F238E27FC236}">
                <a16:creationId xmlns:a16="http://schemas.microsoft.com/office/drawing/2014/main" id="{5E3840A6-B2D2-4243-BB9A-1BF51215D471}"/>
              </a:ext>
            </a:extLst>
          </p:cNvPr>
          <p:cNvSpPr/>
          <p:nvPr/>
        </p:nvSpPr>
        <p:spPr bwMode="auto">
          <a:xfrm>
            <a:off x="4785689" y="1519447"/>
            <a:ext cx="1755644" cy="652253"/>
          </a:xfrm>
          <a:prstGeom prst="roundRect">
            <a:avLst>
              <a:gd name="adj" fmla="val 50000"/>
            </a:avLst>
          </a:prstGeom>
          <a:solidFill>
            <a:schemeClr val="bg1"/>
          </a:solidFill>
          <a:ln w="19050"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chemeClr val="tx1"/>
                </a:solidFill>
                <a:latin typeface="Arial" panose="020B0604020202020204" pitchFamily="34" charset="0"/>
                <a:ea typeface="Lato"/>
                <a:cs typeface="Lato"/>
              </a:rPr>
              <a:t>Robert Thompsen</a:t>
            </a:r>
            <a:endParaRPr lang="en-US" sz="1200">
              <a:solidFill>
                <a:schemeClr val="tx1"/>
              </a:solidFill>
              <a:latin typeface="Lato"/>
              <a:ea typeface="Lato"/>
              <a:cs typeface="Lato"/>
            </a:endParaRPr>
          </a:p>
          <a:p>
            <a:pPr lvl="0" algn="ctr"/>
            <a:r>
              <a:rPr lang="en-US" sz="1050" i="1">
                <a:solidFill>
                  <a:schemeClr val="tx1"/>
                </a:solidFill>
                <a:latin typeface="Arial" panose="020B0604020202020204" pitchFamily="34" charset="0"/>
                <a:ea typeface="Lato"/>
                <a:cs typeface="Lato"/>
              </a:rPr>
              <a:t>Sr. Director, Business Development</a:t>
            </a:r>
            <a:endParaRPr lang="en-US" sz="1200">
              <a:solidFill>
                <a:schemeClr val="tx1"/>
              </a:solidFill>
              <a:latin typeface="Lato"/>
              <a:ea typeface="Lato"/>
              <a:cs typeface="Lato"/>
            </a:endParaRPr>
          </a:p>
        </p:txBody>
      </p:sp>
      <p:sp>
        <p:nvSpPr>
          <p:cNvPr id="9" name="Rectangle: Rounded Corners 9">
            <a:extLst>
              <a:ext uri="{FF2B5EF4-FFF2-40B4-BE49-F238E27FC236}">
                <a16:creationId xmlns:a16="http://schemas.microsoft.com/office/drawing/2014/main" id="{4FCA7387-80AE-ED4E-8282-4B215B2EA982}"/>
              </a:ext>
            </a:extLst>
          </p:cNvPr>
          <p:cNvSpPr/>
          <p:nvPr/>
        </p:nvSpPr>
        <p:spPr bwMode="auto">
          <a:xfrm>
            <a:off x="4785689" y="2432030"/>
            <a:ext cx="1755644" cy="583442"/>
          </a:xfrm>
          <a:prstGeom prst="roundRect">
            <a:avLst>
              <a:gd name="adj" fmla="val 50000"/>
            </a:avLst>
          </a:prstGeom>
          <a:solidFill>
            <a:schemeClr val="bg1"/>
          </a:solidFill>
          <a:ln w="19050" cmpd="sng">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Taylor Wright</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Assoc. Manager, Business Development</a:t>
            </a:r>
            <a:endParaRPr lang="en-US" sz="1200">
              <a:solidFill>
                <a:srgbClr val="2B3A42"/>
              </a:solidFill>
              <a:latin typeface="Lato"/>
              <a:ea typeface="Lato"/>
              <a:cs typeface="Lato"/>
            </a:endParaRPr>
          </a:p>
        </p:txBody>
      </p:sp>
      <p:cxnSp>
        <p:nvCxnSpPr>
          <p:cNvPr id="10" name="Straight Connector 9">
            <a:extLst>
              <a:ext uri="{FF2B5EF4-FFF2-40B4-BE49-F238E27FC236}">
                <a16:creationId xmlns:a16="http://schemas.microsoft.com/office/drawing/2014/main" id="{EAF62040-7FCE-CE4F-A3DD-4DBAB5740CA2}"/>
              </a:ext>
            </a:extLst>
          </p:cNvPr>
          <p:cNvCxnSpPr>
            <a:cxnSpLocks/>
          </p:cNvCxnSpPr>
          <p:nvPr/>
        </p:nvCxnSpPr>
        <p:spPr>
          <a:xfrm>
            <a:off x="1903424" y="3493575"/>
            <a:ext cx="3760087" cy="19310"/>
          </a:xfrm>
          <a:prstGeom prst="line">
            <a:avLst/>
          </a:prstGeom>
          <a:ln w="19050">
            <a:solidFill>
              <a:schemeClr val="tx2">
                <a:lumMod val="40000"/>
                <a:lumOff val="6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9A4AC5-8A21-AB43-BF4F-B834DBC9B754}"/>
              </a:ext>
            </a:extLst>
          </p:cNvPr>
          <p:cNvCxnSpPr/>
          <p:nvPr/>
        </p:nvCxnSpPr>
        <p:spPr>
          <a:xfrm>
            <a:off x="3391166" y="3493575"/>
            <a:ext cx="0" cy="256534"/>
          </a:xfrm>
          <a:prstGeom prst="line">
            <a:avLst/>
          </a:prstGeom>
          <a:ln w="19050">
            <a:solidFill>
              <a:schemeClr val="tx2">
                <a:lumMod val="40000"/>
                <a:lumOff val="6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BFF3D0-E420-E54A-99D4-039026308DE7}"/>
              </a:ext>
            </a:extLst>
          </p:cNvPr>
          <p:cNvCxnSpPr>
            <a:cxnSpLocks/>
          </p:cNvCxnSpPr>
          <p:nvPr/>
        </p:nvCxnSpPr>
        <p:spPr>
          <a:xfrm>
            <a:off x="6449608" y="3512885"/>
            <a:ext cx="0" cy="275845"/>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ounded Rectangle 6">
            <a:extLst>
              <a:ext uri="{FF2B5EF4-FFF2-40B4-BE49-F238E27FC236}">
                <a16:creationId xmlns:a16="http://schemas.microsoft.com/office/drawing/2014/main" id="{65CCCED8-2CAF-7548-BD5D-0AF65BB1D257}"/>
              </a:ext>
            </a:extLst>
          </p:cNvPr>
          <p:cNvSpPr/>
          <p:nvPr/>
        </p:nvSpPr>
        <p:spPr bwMode="auto">
          <a:xfrm>
            <a:off x="2694108" y="3750109"/>
            <a:ext cx="1398534" cy="548640"/>
          </a:xfrm>
          <a:prstGeom prst="roundRect">
            <a:avLst>
              <a:gd name="adj" fmla="val 50000"/>
            </a:avLst>
          </a:prstGeom>
          <a:solidFill>
            <a:schemeClr val="bg1"/>
          </a:solidFill>
          <a:ln w="19050" cmpd="sng">
            <a:solidFill>
              <a:srgbClr val="959C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Dylan </a:t>
            </a:r>
          </a:p>
          <a:p>
            <a:pPr lvl="0" algn="ctr"/>
            <a:r>
              <a:rPr lang="en-US" sz="1050" b="1">
                <a:solidFill>
                  <a:srgbClr val="2B3A42"/>
                </a:solidFill>
                <a:latin typeface="Arial" panose="020B0604020202020204" pitchFamily="34" charset="0"/>
                <a:ea typeface="Lato"/>
                <a:cs typeface="Lato"/>
              </a:rPr>
              <a:t>Wallace</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BDS 1, RDS</a:t>
            </a:r>
            <a:endParaRPr lang="en-US" sz="1200">
              <a:solidFill>
                <a:srgbClr val="2B3A42"/>
              </a:solidFill>
              <a:latin typeface="Lato"/>
              <a:ea typeface="Lato"/>
              <a:cs typeface="Lato"/>
            </a:endParaRPr>
          </a:p>
        </p:txBody>
      </p:sp>
      <p:sp>
        <p:nvSpPr>
          <p:cNvPr id="17" name="Rounded Rectangle 6">
            <a:extLst>
              <a:ext uri="{FF2B5EF4-FFF2-40B4-BE49-F238E27FC236}">
                <a16:creationId xmlns:a16="http://schemas.microsoft.com/office/drawing/2014/main" id="{CC1C2036-CA2E-AB47-925A-9B2EBB1BFF6D}"/>
              </a:ext>
            </a:extLst>
          </p:cNvPr>
          <p:cNvSpPr/>
          <p:nvPr/>
        </p:nvSpPr>
        <p:spPr bwMode="auto">
          <a:xfrm>
            <a:off x="4177943" y="3750109"/>
            <a:ext cx="1398534" cy="548640"/>
          </a:xfrm>
          <a:prstGeom prst="roundRect">
            <a:avLst>
              <a:gd name="adj" fmla="val 50000"/>
            </a:avLst>
          </a:prstGeom>
          <a:solidFill>
            <a:schemeClr val="bg1"/>
          </a:solidFill>
          <a:ln w="19050" cmpd="sng">
            <a:solidFill>
              <a:srgbClr val="959C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Nicholus </a:t>
            </a:r>
          </a:p>
          <a:p>
            <a:pPr lvl="0" algn="ctr"/>
            <a:r>
              <a:rPr lang="en-US" sz="1050" b="1">
                <a:solidFill>
                  <a:srgbClr val="2B3A42"/>
                </a:solidFill>
                <a:latin typeface="Arial" panose="020B0604020202020204" pitchFamily="34" charset="0"/>
                <a:ea typeface="Lato"/>
                <a:cs typeface="Lato"/>
              </a:rPr>
              <a:t>Locascio</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BDS 1, RDS</a:t>
            </a:r>
            <a:endParaRPr lang="en-US" sz="1200">
              <a:solidFill>
                <a:srgbClr val="2B3A42"/>
              </a:solidFill>
              <a:latin typeface="Lato"/>
              <a:ea typeface="Lato"/>
              <a:cs typeface="Lato"/>
            </a:endParaRPr>
          </a:p>
        </p:txBody>
      </p:sp>
      <p:sp>
        <p:nvSpPr>
          <p:cNvPr id="18" name="Rounded Rectangle 6">
            <a:extLst>
              <a:ext uri="{FF2B5EF4-FFF2-40B4-BE49-F238E27FC236}">
                <a16:creationId xmlns:a16="http://schemas.microsoft.com/office/drawing/2014/main" id="{F5EADDE2-F12B-C84E-B15A-111C0F9AB578}"/>
              </a:ext>
            </a:extLst>
          </p:cNvPr>
          <p:cNvSpPr/>
          <p:nvPr/>
        </p:nvSpPr>
        <p:spPr bwMode="auto">
          <a:xfrm>
            <a:off x="1208574" y="3759559"/>
            <a:ext cx="1398534" cy="548640"/>
          </a:xfrm>
          <a:prstGeom prst="roundRect">
            <a:avLst>
              <a:gd name="adj" fmla="val 50000"/>
            </a:avLst>
          </a:prstGeom>
          <a:solidFill>
            <a:schemeClr val="bg1"/>
          </a:solidFill>
          <a:ln w="19050" cmpd="sng">
            <a:solidFill>
              <a:srgbClr val="959C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Caroline</a:t>
            </a:r>
          </a:p>
          <a:p>
            <a:pPr lvl="0" algn="ctr"/>
            <a:r>
              <a:rPr lang="en-US" sz="1050" b="1">
                <a:solidFill>
                  <a:srgbClr val="2B3A42"/>
                </a:solidFill>
                <a:latin typeface="Arial" panose="020B0604020202020204" pitchFamily="34" charset="0"/>
                <a:ea typeface="Lato"/>
                <a:cs typeface="Lato"/>
              </a:rPr>
              <a:t>Robbins</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BDS 1, RDS</a:t>
            </a:r>
            <a:endParaRPr lang="en-US" sz="1200">
              <a:solidFill>
                <a:srgbClr val="2B3A42"/>
              </a:solidFill>
              <a:latin typeface="Lato"/>
              <a:ea typeface="Lato"/>
              <a:cs typeface="Lato"/>
            </a:endParaRPr>
          </a:p>
        </p:txBody>
      </p:sp>
      <p:cxnSp>
        <p:nvCxnSpPr>
          <p:cNvPr id="30" name="Straight Connector 29">
            <a:extLst>
              <a:ext uri="{FF2B5EF4-FFF2-40B4-BE49-F238E27FC236}">
                <a16:creationId xmlns:a16="http://schemas.microsoft.com/office/drawing/2014/main" id="{D95EEEF3-F624-8B55-0C50-E955449C1938}"/>
              </a:ext>
            </a:extLst>
          </p:cNvPr>
          <p:cNvCxnSpPr/>
          <p:nvPr/>
        </p:nvCxnSpPr>
        <p:spPr>
          <a:xfrm>
            <a:off x="1907841" y="3493575"/>
            <a:ext cx="0" cy="256534"/>
          </a:xfrm>
          <a:prstGeom prst="line">
            <a:avLst/>
          </a:prstGeom>
          <a:ln w="19050">
            <a:solidFill>
              <a:schemeClr val="tx2">
                <a:lumMod val="40000"/>
                <a:lumOff val="60000"/>
              </a:schemeClr>
            </a:solidFill>
            <a:miter lim="800000"/>
          </a:ln>
        </p:spPr>
        <p:style>
          <a:lnRef idx="1">
            <a:schemeClr val="accent1"/>
          </a:lnRef>
          <a:fillRef idx="0">
            <a:schemeClr val="accent1"/>
          </a:fillRef>
          <a:effectRef idx="0">
            <a:schemeClr val="accent1"/>
          </a:effectRef>
          <a:fontRef idx="minor">
            <a:schemeClr val="tx1"/>
          </a:fontRef>
        </p:style>
      </p:cxnSp>
      <p:sp>
        <p:nvSpPr>
          <p:cNvPr id="32" name="Rounded Rectangle 6">
            <a:extLst>
              <a:ext uri="{FF2B5EF4-FFF2-40B4-BE49-F238E27FC236}">
                <a16:creationId xmlns:a16="http://schemas.microsoft.com/office/drawing/2014/main" id="{33C4E22B-DDC3-6DCB-819B-FBE8668366FA}"/>
              </a:ext>
            </a:extLst>
          </p:cNvPr>
          <p:cNvSpPr/>
          <p:nvPr/>
        </p:nvSpPr>
        <p:spPr bwMode="auto">
          <a:xfrm>
            <a:off x="5748778" y="3750109"/>
            <a:ext cx="1398534" cy="548640"/>
          </a:xfrm>
          <a:prstGeom prst="roundRect">
            <a:avLst>
              <a:gd name="adj" fmla="val 50000"/>
            </a:avLst>
          </a:prstGeom>
          <a:solidFill>
            <a:schemeClr val="bg1"/>
          </a:solidFill>
          <a:ln w="19050" cmpd="sng">
            <a:solidFill>
              <a:srgbClr val="959C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Hannah </a:t>
            </a:r>
          </a:p>
          <a:p>
            <a:pPr lvl="0" algn="ctr"/>
            <a:r>
              <a:rPr lang="en-US" sz="1050" b="1">
                <a:solidFill>
                  <a:srgbClr val="2B3A42"/>
                </a:solidFill>
                <a:latin typeface="Arial" panose="020B0604020202020204" pitchFamily="34" charset="0"/>
                <a:ea typeface="Lato"/>
                <a:cs typeface="Lato"/>
              </a:rPr>
              <a:t>Hawkins</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BDS 1, RWS</a:t>
            </a:r>
            <a:endParaRPr lang="en-US" sz="1200">
              <a:solidFill>
                <a:srgbClr val="2B3A42"/>
              </a:solidFill>
              <a:latin typeface="Lato"/>
              <a:ea typeface="Lato"/>
              <a:cs typeface="Lato"/>
            </a:endParaRPr>
          </a:p>
        </p:txBody>
      </p:sp>
      <p:sp>
        <p:nvSpPr>
          <p:cNvPr id="33" name="Rounded Rectangle 6">
            <a:extLst>
              <a:ext uri="{FF2B5EF4-FFF2-40B4-BE49-F238E27FC236}">
                <a16:creationId xmlns:a16="http://schemas.microsoft.com/office/drawing/2014/main" id="{45F987D4-80D6-9720-B756-C3A6D77264A5}"/>
              </a:ext>
            </a:extLst>
          </p:cNvPr>
          <p:cNvSpPr/>
          <p:nvPr/>
        </p:nvSpPr>
        <p:spPr bwMode="auto">
          <a:xfrm>
            <a:off x="7235958" y="3759516"/>
            <a:ext cx="1398534" cy="548640"/>
          </a:xfrm>
          <a:prstGeom prst="roundRect">
            <a:avLst>
              <a:gd name="adj" fmla="val 50000"/>
            </a:avLst>
          </a:prstGeom>
          <a:solidFill>
            <a:schemeClr val="bg1"/>
          </a:solidFill>
          <a:ln w="19050" cmpd="sng">
            <a:solidFill>
              <a:srgbClr val="959C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Bradley </a:t>
            </a:r>
          </a:p>
          <a:p>
            <a:pPr lvl="0" algn="ctr"/>
            <a:r>
              <a:rPr lang="en-US" sz="1050" b="1">
                <a:solidFill>
                  <a:srgbClr val="2B3A42"/>
                </a:solidFill>
                <a:latin typeface="Arial" panose="020B0604020202020204" pitchFamily="34" charset="0"/>
                <a:ea typeface="Lato"/>
                <a:cs typeface="Lato"/>
              </a:rPr>
              <a:t>Yelverton</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BDS 1, PCS</a:t>
            </a:r>
            <a:endParaRPr lang="en-US" sz="1200">
              <a:solidFill>
                <a:srgbClr val="2B3A42"/>
              </a:solidFill>
              <a:latin typeface="Lato"/>
              <a:ea typeface="Lato"/>
              <a:cs typeface="Lato"/>
            </a:endParaRPr>
          </a:p>
        </p:txBody>
      </p:sp>
      <p:sp>
        <p:nvSpPr>
          <p:cNvPr id="34" name="Rounded Rectangle 6">
            <a:extLst>
              <a:ext uri="{FF2B5EF4-FFF2-40B4-BE49-F238E27FC236}">
                <a16:creationId xmlns:a16="http://schemas.microsoft.com/office/drawing/2014/main" id="{7E0EAED5-D591-1867-D496-82F046A02336}"/>
              </a:ext>
            </a:extLst>
          </p:cNvPr>
          <p:cNvSpPr/>
          <p:nvPr/>
        </p:nvSpPr>
        <p:spPr bwMode="auto">
          <a:xfrm>
            <a:off x="8718083" y="3759559"/>
            <a:ext cx="1405269" cy="548640"/>
          </a:xfrm>
          <a:prstGeom prst="roundRect">
            <a:avLst>
              <a:gd name="adj" fmla="val 50000"/>
            </a:avLst>
          </a:prstGeom>
          <a:solidFill>
            <a:schemeClr val="bg1"/>
          </a:solidFill>
          <a:ln w="19050" cmpd="sng">
            <a:solidFill>
              <a:srgbClr val="959C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050" b="1">
                <a:solidFill>
                  <a:srgbClr val="2B3A42"/>
                </a:solidFill>
                <a:latin typeface="Arial" panose="020B0604020202020204" pitchFamily="34" charset="0"/>
                <a:ea typeface="Lato"/>
                <a:cs typeface="Lato"/>
              </a:rPr>
              <a:t>Ashley </a:t>
            </a:r>
          </a:p>
          <a:p>
            <a:pPr lvl="0" algn="ctr"/>
            <a:r>
              <a:rPr lang="en-US" sz="1050" b="1">
                <a:solidFill>
                  <a:srgbClr val="2B3A42"/>
                </a:solidFill>
                <a:latin typeface="Arial" panose="020B0604020202020204" pitchFamily="34" charset="0"/>
                <a:ea typeface="Lato"/>
                <a:cs typeface="Lato"/>
              </a:rPr>
              <a:t>Doherty</a:t>
            </a:r>
            <a:endParaRPr lang="en-US" sz="1200">
              <a:solidFill>
                <a:srgbClr val="2B3A42"/>
              </a:solidFill>
              <a:latin typeface="Lato"/>
              <a:ea typeface="Lato"/>
              <a:cs typeface="Lato"/>
            </a:endParaRPr>
          </a:p>
          <a:p>
            <a:pPr lvl="0" algn="ctr"/>
            <a:r>
              <a:rPr lang="en-US" sz="1050" i="1">
                <a:solidFill>
                  <a:srgbClr val="2B3A42"/>
                </a:solidFill>
                <a:latin typeface="Arial" panose="020B0604020202020204" pitchFamily="34" charset="0"/>
                <a:ea typeface="Lato"/>
                <a:cs typeface="Lato"/>
              </a:rPr>
              <a:t>BDS 1, ClinTech</a:t>
            </a:r>
            <a:endParaRPr lang="en-US" sz="1200">
              <a:solidFill>
                <a:srgbClr val="2B3A42"/>
              </a:solidFill>
              <a:latin typeface="Lato"/>
              <a:ea typeface="Lato"/>
              <a:cs typeface="Lato"/>
            </a:endParaRPr>
          </a:p>
        </p:txBody>
      </p:sp>
      <p:cxnSp>
        <p:nvCxnSpPr>
          <p:cNvPr id="35" name="Straight Connector 34">
            <a:extLst>
              <a:ext uri="{FF2B5EF4-FFF2-40B4-BE49-F238E27FC236}">
                <a16:creationId xmlns:a16="http://schemas.microsoft.com/office/drawing/2014/main" id="{CFF0735E-A977-7CDE-0849-C02DEC0A2549}"/>
              </a:ext>
            </a:extLst>
          </p:cNvPr>
          <p:cNvCxnSpPr>
            <a:cxnSpLocks/>
          </p:cNvCxnSpPr>
          <p:nvPr/>
        </p:nvCxnSpPr>
        <p:spPr>
          <a:xfrm>
            <a:off x="7932028" y="3512885"/>
            <a:ext cx="0" cy="237224"/>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F6A8910B-2937-D5F2-483E-71F74AF22C75}"/>
              </a:ext>
            </a:extLst>
          </p:cNvPr>
          <p:cNvCxnSpPr>
            <a:cxnSpLocks/>
          </p:cNvCxnSpPr>
          <p:nvPr/>
        </p:nvCxnSpPr>
        <p:spPr>
          <a:xfrm>
            <a:off x="9418153" y="3532196"/>
            <a:ext cx="3368" cy="227363"/>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A8EE5F26-EC92-496B-C6BF-6DEAC9F53B13}"/>
              </a:ext>
            </a:extLst>
          </p:cNvPr>
          <p:cNvCxnSpPr>
            <a:cxnSpLocks/>
          </p:cNvCxnSpPr>
          <p:nvPr/>
        </p:nvCxnSpPr>
        <p:spPr>
          <a:xfrm>
            <a:off x="5586605" y="3494070"/>
            <a:ext cx="3822255" cy="19311"/>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2168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94A87A69-FF28-D365-22DE-A975CC1904B7}"/>
              </a:ext>
            </a:extLst>
          </p:cNvPr>
          <p:cNvPicPr>
            <a:picLocks noGrp="1" noChangeAspect="1"/>
          </p:cNvPicPr>
          <p:nvPr>
            <p:ph idx="17"/>
          </p:nvPr>
        </p:nvPicPr>
        <p:blipFill>
          <a:blip r:embed="rId2"/>
          <a:stretch>
            <a:fillRect/>
          </a:stretch>
        </p:blipFill>
        <p:spPr>
          <a:xfrm>
            <a:off x="2984261" y="1713897"/>
            <a:ext cx="4857081" cy="4576762"/>
          </a:xfrm>
          <a:ln>
            <a:solidFill>
              <a:srgbClr val="959CA0"/>
            </a:solidFill>
          </a:ln>
        </p:spPr>
      </p:pic>
      <p:sp>
        <p:nvSpPr>
          <p:cNvPr id="6" name="Text Placeholder 5">
            <a:extLst>
              <a:ext uri="{FF2B5EF4-FFF2-40B4-BE49-F238E27FC236}">
                <a16:creationId xmlns:a16="http://schemas.microsoft.com/office/drawing/2014/main" id="{92A5CDB3-9818-5CE4-E9B3-8E0EDA9CB0EB}"/>
              </a:ext>
            </a:extLst>
          </p:cNvPr>
          <p:cNvSpPr>
            <a:spLocks noGrp="1"/>
          </p:cNvSpPr>
          <p:nvPr>
            <p:ph type="body" sz="quarter" idx="16"/>
          </p:nvPr>
        </p:nvSpPr>
        <p:spPr/>
        <p:txBody>
          <a:bodyPr/>
          <a:lstStyle/>
          <a:p>
            <a:r>
              <a:rPr lang="en-US"/>
              <a:t>~70% Increase in only two years</a:t>
            </a:r>
          </a:p>
        </p:txBody>
      </p:sp>
      <p:sp>
        <p:nvSpPr>
          <p:cNvPr id="3" name="Title 2">
            <a:extLst>
              <a:ext uri="{FF2B5EF4-FFF2-40B4-BE49-F238E27FC236}">
                <a16:creationId xmlns:a16="http://schemas.microsoft.com/office/drawing/2014/main" id="{D6207795-4105-8388-52FB-1EC3830BD854}"/>
              </a:ext>
            </a:extLst>
          </p:cNvPr>
          <p:cNvSpPr>
            <a:spLocks noGrp="1"/>
          </p:cNvSpPr>
          <p:nvPr>
            <p:ph type="title"/>
          </p:nvPr>
        </p:nvSpPr>
        <p:spPr/>
        <p:txBody>
          <a:bodyPr lIns="91440" tIns="45720" rIns="91440" bIns="45720" anchor="b" anchorCtr="0">
            <a:normAutofit/>
          </a:bodyPr>
          <a:lstStyle/>
          <a:p>
            <a:r>
              <a:rPr lang="en-US"/>
              <a:t>MQL Growth from 2021-2023</a:t>
            </a:r>
          </a:p>
        </p:txBody>
      </p:sp>
    </p:spTree>
    <p:extLst>
      <p:ext uri="{BB962C8B-B14F-4D97-AF65-F5344CB8AC3E}">
        <p14:creationId xmlns:p14="http://schemas.microsoft.com/office/powerpoint/2010/main" val="428303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236A-D5B6-446B-9FC5-CFCDA8EA76E2}"/>
              </a:ext>
            </a:extLst>
          </p:cNvPr>
          <p:cNvSpPr>
            <a:spLocks noGrp="1"/>
          </p:cNvSpPr>
          <p:nvPr>
            <p:ph type="title"/>
          </p:nvPr>
        </p:nvSpPr>
        <p:spPr>
          <a:xfrm>
            <a:off x="613608" y="2752724"/>
            <a:ext cx="5588846" cy="2531965"/>
          </a:xfrm>
        </p:spPr>
        <p:txBody>
          <a:bodyPr anchor="t"/>
          <a:lstStyle/>
          <a:p>
            <a:r>
              <a:rPr lang="en-US"/>
              <a:t>Campaign Triage vs. Campaign Playbook</a:t>
            </a:r>
          </a:p>
        </p:txBody>
      </p:sp>
    </p:spTree>
    <p:extLst>
      <p:ext uri="{BB962C8B-B14F-4D97-AF65-F5344CB8AC3E}">
        <p14:creationId xmlns:p14="http://schemas.microsoft.com/office/powerpoint/2010/main" val="342038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D9711F2-5062-4C06-9956-F1D31BD6DEEF}"/>
              </a:ext>
            </a:extLst>
          </p:cNvPr>
          <p:cNvPicPr>
            <a:picLocks noGrp="1" noChangeAspect="1"/>
          </p:cNvPicPr>
          <p:nvPr>
            <p:ph idx="19"/>
          </p:nvPr>
        </p:nvPicPr>
        <p:blipFill>
          <a:blip r:embed="rId2"/>
          <a:stretch>
            <a:fillRect/>
          </a:stretch>
        </p:blipFill>
        <p:spPr>
          <a:xfrm>
            <a:off x="6191250" y="1705913"/>
            <a:ext cx="5532438" cy="3540760"/>
          </a:xfrm>
        </p:spPr>
      </p:pic>
      <p:sp>
        <p:nvSpPr>
          <p:cNvPr id="3" name="Content Placeholder 2">
            <a:extLst>
              <a:ext uri="{FF2B5EF4-FFF2-40B4-BE49-F238E27FC236}">
                <a16:creationId xmlns:a16="http://schemas.microsoft.com/office/drawing/2014/main" id="{ACE0FC38-E86C-4ACA-BE9A-DC8EF49E2338}"/>
              </a:ext>
            </a:extLst>
          </p:cNvPr>
          <p:cNvSpPr>
            <a:spLocks noGrp="1"/>
          </p:cNvSpPr>
          <p:nvPr>
            <p:ph idx="18"/>
          </p:nvPr>
        </p:nvSpPr>
        <p:spPr>
          <a:xfrm>
            <a:off x="384694" y="1510999"/>
            <a:ext cx="5532119" cy="5052533"/>
          </a:xfrm>
        </p:spPr>
        <p:txBody>
          <a:bodyPr/>
          <a:lstStyle/>
          <a:p>
            <a:r>
              <a:rPr lang="en-US" sz="1600">
                <a:latin typeface="Arial" panose="020B0604020202020204" pitchFamily="34" charset="0"/>
                <a:cs typeface="Arial" panose="020B0604020202020204" pitchFamily="34" charset="0"/>
              </a:rPr>
              <a:t>Inside Sales Pipeline team handles the triaging of all IQVIA leads enterprise wide</a:t>
            </a:r>
          </a:p>
          <a:p>
            <a:r>
              <a:rPr lang="en-US"/>
              <a:t>Triage instructions are critical for the Pipeline team to properly direct your MQLs</a:t>
            </a:r>
          </a:p>
          <a:p>
            <a:r>
              <a:rPr lang="en-US"/>
              <a:t>Must know prior to campaign hitting the lead queue </a:t>
            </a:r>
          </a:p>
          <a:p>
            <a:endParaRPr lang="en-US"/>
          </a:p>
          <a:p>
            <a:r>
              <a:rPr lang="en-US" i="1">
                <a:solidFill>
                  <a:srgbClr val="00B050"/>
                </a:solidFill>
              </a:rPr>
              <a:t>Strongly Recommend </a:t>
            </a:r>
            <a:r>
              <a:rPr lang="en-US"/>
              <a:t>following the standard process leveraging Inside Sales for initial follow up</a:t>
            </a:r>
          </a:p>
          <a:p>
            <a:pPr lvl="1"/>
            <a:r>
              <a:rPr lang="en-US"/>
              <a:t>Consistent, managed process and timeline</a:t>
            </a:r>
          </a:p>
          <a:p>
            <a:pPr lvl="1"/>
            <a:r>
              <a:rPr lang="en-US"/>
              <a:t>Effective Salesforce updating</a:t>
            </a:r>
          </a:p>
          <a:p>
            <a:pPr lvl="1"/>
            <a:endParaRPr lang="en-US"/>
          </a:p>
          <a:p>
            <a:r>
              <a:rPr lang="en-US"/>
              <a:t>For very specific business cases, custom triage possible</a:t>
            </a:r>
          </a:p>
          <a:p>
            <a:pPr lvl="1"/>
            <a:r>
              <a:rPr lang="en-US"/>
              <a:t>Assign to person X (after ensuring they have access)</a:t>
            </a:r>
          </a:p>
          <a:p>
            <a:pPr lvl="1">
              <a:buFont typeface="Wingdings" panose="05000000000000000000" pitchFamily="2" charset="2"/>
              <a:buChar char="Ø"/>
            </a:pPr>
            <a:r>
              <a:rPr lang="en-US"/>
              <a:t>You will be responsible for ensuring follow up and Salesforce updating</a:t>
            </a:r>
          </a:p>
          <a:p>
            <a:pPr marL="0" indent="0">
              <a:buNone/>
            </a:pPr>
            <a:r>
              <a:rPr lang="en-US"/>
              <a:t> </a:t>
            </a:r>
          </a:p>
        </p:txBody>
      </p:sp>
      <p:sp>
        <p:nvSpPr>
          <p:cNvPr id="4" name="Text Placeholder 3">
            <a:extLst>
              <a:ext uri="{FF2B5EF4-FFF2-40B4-BE49-F238E27FC236}">
                <a16:creationId xmlns:a16="http://schemas.microsoft.com/office/drawing/2014/main" id="{26437456-4496-4392-B314-8557F4608C2D}"/>
              </a:ext>
            </a:extLst>
          </p:cNvPr>
          <p:cNvSpPr>
            <a:spLocks noGrp="1"/>
          </p:cNvSpPr>
          <p:nvPr>
            <p:ph type="body" sz="quarter" idx="16"/>
          </p:nvPr>
        </p:nvSpPr>
        <p:spPr/>
        <p:txBody>
          <a:bodyPr/>
          <a:lstStyle/>
          <a:p>
            <a:r>
              <a:rPr lang="en-US"/>
              <a:t>New Field in CRM for Marketers to complete after Campaign is setup in Salesforce</a:t>
            </a:r>
          </a:p>
        </p:txBody>
      </p:sp>
      <p:sp>
        <p:nvSpPr>
          <p:cNvPr id="5" name="Title 4">
            <a:extLst>
              <a:ext uri="{FF2B5EF4-FFF2-40B4-BE49-F238E27FC236}">
                <a16:creationId xmlns:a16="http://schemas.microsoft.com/office/drawing/2014/main" id="{3A74A360-EAEB-4601-9D06-8D2A1E3E5347}"/>
              </a:ext>
            </a:extLst>
          </p:cNvPr>
          <p:cNvSpPr>
            <a:spLocks noGrp="1"/>
          </p:cNvSpPr>
          <p:nvPr>
            <p:ph type="title"/>
          </p:nvPr>
        </p:nvSpPr>
        <p:spPr/>
        <p:txBody>
          <a:bodyPr/>
          <a:lstStyle/>
          <a:p>
            <a:r>
              <a:rPr lang="en-US"/>
              <a:t>Campaign Triage Instructions – Details Tab</a:t>
            </a:r>
          </a:p>
        </p:txBody>
      </p:sp>
      <p:sp>
        <p:nvSpPr>
          <p:cNvPr id="9" name="Rectangle 8">
            <a:extLst>
              <a:ext uri="{FF2B5EF4-FFF2-40B4-BE49-F238E27FC236}">
                <a16:creationId xmlns:a16="http://schemas.microsoft.com/office/drawing/2014/main" id="{0BF382B9-0825-4F8E-8BF0-1548590B5D1A}"/>
              </a:ext>
            </a:extLst>
          </p:cNvPr>
          <p:cNvSpPr/>
          <p:nvPr/>
        </p:nvSpPr>
        <p:spPr>
          <a:xfrm>
            <a:off x="6229752" y="4634144"/>
            <a:ext cx="3334490" cy="56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Rectangle 9">
            <a:extLst>
              <a:ext uri="{FF2B5EF4-FFF2-40B4-BE49-F238E27FC236}">
                <a16:creationId xmlns:a16="http://schemas.microsoft.com/office/drawing/2014/main" id="{32823DFF-7EE4-4090-B4D2-7417E9A335A8}"/>
              </a:ext>
            </a:extLst>
          </p:cNvPr>
          <p:cNvSpPr/>
          <p:nvPr/>
        </p:nvSpPr>
        <p:spPr>
          <a:xfrm>
            <a:off x="7084381" y="2494625"/>
            <a:ext cx="1571347" cy="26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Rectangle 10">
            <a:extLst>
              <a:ext uri="{FF2B5EF4-FFF2-40B4-BE49-F238E27FC236}">
                <a16:creationId xmlns:a16="http://schemas.microsoft.com/office/drawing/2014/main" id="{25242126-210C-4374-BBBA-915FEE08BE75}"/>
              </a:ext>
            </a:extLst>
          </p:cNvPr>
          <p:cNvSpPr/>
          <p:nvPr/>
        </p:nvSpPr>
        <p:spPr>
          <a:xfrm>
            <a:off x="7084381" y="3604334"/>
            <a:ext cx="656947" cy="1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Rectangle 11">
            <a:extLst>
              <a:ext uri="{FF2B5EF4-FFF2-40B4-BE49-F238E27FC236}">
                <a16:creationId xmlns:a16="http://schemas.microsoft.com/office/drawing/2014/main" id="{7458ED76-49B8-4C10-9595-38FC9FCB7FD0}"/>
              </a:ext>
            </a:extLst>
          </p:cNvPr>
          <p:cNvSpPr/>
          <p:nvPr/>
        </p:nvSpPr>
        <p:spPr>
          <a:xfrm>
            <a:off x="6809173" y="2222976"/>
            <a:ext cx="656947" cy="180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 name="TextBox 1">
            <a:extLst>
              <a:ext uri="{FF2B5EF4-FFF2-40B4-BE49-F238E27FC236}">
                <a16:creationId xmlns:a16="http://schemas.microsoft.com/office/drawing/2014/main" id="{04B46E21-E698-444D-803E-FACE6EC70C5C}"/>
              </a:ext>
            </a:extLst>
          </p:cNvPr>
          <p:cNvSpPr txBox="1"/>
          <p:nvPr/>
        </p:nvSpPr>
        <p:spPr>
          <a:xfrm>
            <a:off x="6809173" y="5720578"/>
            <a:ext cx="3854710" cy="338554"/>
          </a:xfrm>
          <a:prstGeom prst="rect">
            <a:avLst/>
          </a:prstGeom>
          <a:noFill/>
        </p:spPr>
        <p:txBody>
          <a:bodyPr wrap="none" rtlCol="0">
            <a:spAutoFit/>
          </a:bodyPr>
          <a:lstStyle/>
          <a:p>
            <a:pPr marL="285750" indent="-285750">
              <a:buFont typeface="Wingdings" panose="05000000000000000000" pitchFamily="2" charset="2"/>
              <a:buChar char="v"/>
            </a:pPr>
            <a:r>
              <a:rPr lang="en-US" sz="1600">
                <a:solidFill>
                  <a:schemeClr val="tx2"/>
                </a:solidFill>
              </a:rPr>
              <a:t>Taylor Wright leads the Pipeline team</a:t>
            </a:r>
          </a:p>
        </p:txBody>
      </p:sp>
    </p:spTree>
    <p:extLst>
      <p:ext uri="{BB962C8B-B14F-4D97-AF65-F5344CB8AC3E}">
        <p14:creationId xmlns:p14="http://schemas.microsoft.com/office/powerpoint/2010/main" val="2560487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2AF9C-EC35-408F-AD59-B7522404BB3A}"/>
              </a:ext>
            </a:extLst>
          </p:cNvPr>
          <p:cNvSpPr>
            <a:spLocks noGrp="1"/>
          </p:cNvSpPr>
          <p:nvPr>
            <p:ph idx="18"/>
          </p:nvPr>
        </p:nvSpPr>
        <p:spPr/>
        <p:txBody>
          <a:bodyPr/>
          <a:lstStyle/>
          <a:p>
            <a:r>
              <a:rPr lang="en-US"/>
              <a:t>You can now upload your Campaign Playbook to the “Files” section under a Campaign in Salesforce! </a:t>
            </a:r>
          </a:p>
          <a:p>
            <a:r>
              <a:rPr lang="en-US"/>
              <a:t>Easy access for inside sales BDs and easy for marketers to update if changes need to be made! </a:t>
            </a:r>
          </a:p>
          <a:p>
            <a:endParaRPr lang="en-US"/>
          </a:p>
          <a:p>
            <a:endParaRPr lang="en-US"/>
          </a:p>
          <a:p>
            <a:r>
              <a:rPr lang="en-US"/>
              <a:t>Playbooks are incredibly useful for GIS to leverage in effectively engaging on initial outreach </a:t>
            </a:r>
          </a:p>
          <a:p>
            <a:r>
              <a:rPr lang="en-US"/>
              <a:t>Playbooks consist of webinar/campaign overview details, follow up messaging, and who GIS should loop into the conversation when a response has been received back from a lead</a:t>
            </a:r>
          </a:p>
          <a:p>
            <a:endParaRPr lang="en-US"/>
          </a:p>
          <a:p>
            <a:endParaRPr lang="en-US"/>
          </a:p>
        </p:txBody>
      </p:sp>
      <p:sp>
        <p:nvSpPr>
          <p:cNvPr id="4" name="Text Placeholder 3">
            <a:extLst>
              <a:ext uri="{FF2B5EF4-FFF2-40B4-BE49-F238E27FC236}">
                <a16:creationId xmlns:a16="http://schemas.microsoft.com/office/drawing/2014/main" id="{56F31A1D-A90C-4D61-B246-32462D78A643}"/>
              </a:ext>
            </a:extLst>
          </p:cNvPr>
          <p:cNvSpPr>
            <a:spLocks noGrp="1"/>
          </p:cNvSpPr>
          <p:nvPr>
            <p:ph type="body" sz="quarter" idx="16"/>
          </p:nvPr>
        </p:nvSpPr>
        <p:spPr/>
        <p:txBody>
          <a:bodyPr/>
          <a:lstStyle/>
          <a:p>
            <a:r>
              <a:rPr lang="en-US"/>
              <a:t>New Field in CRM for Marketers to complete after Campaign is setup in Salesforce</a:t>
            </a:r>
          </a:p>
        </p:txBody>
      </p:sp>
      <p:sp>
        <p:nvSpPr>
          <p:cNvPr id="5" name="Title 4">
            <a:extLst>
              <a:ext uri="{FF2B5EF4-FFF2-40B4-BE49-F238E27FC236}">
                <a16:creationId xmlns:a16="http://schemas.microsoft.com/office/drawing/2014/main" id="{0A9ECF70-57F8-462E-8749-F3825A9EE9EB}"/>
              </a:ext>
            </a:extLst>
          </p:cNvPr>
          <p:cNvSpPr>
            <a:spLocks noGrp="1"/>
          </p:cNvSpPr>
          <p:nvPr>
            <p:ph type="title"/>
          </p:nvPr>
        </p:nvSpPr>
        <p:spPr/>
        <p:txBody>
          <a:bodyPr/>
          <a:lstStyle/>
          <a:p>
            <a:r>
              <a:rPr lang="en-US"/>
              <a:t>Campaign Playbook - Related Tab/Files  </a:t>
            </a:r>
          </a:p>
        </p:txBody>
      </p:sp>
      <p:pic>
        <p:nvPicPr>
          <p:cNvPr id="14" name="Content Placeholder 13">
            <a:extLst>
              <a:ext uri="{FF2B5EF4-FFF2-40B4-BE49-F238E27FC236}">
                <a16:creationId xmlns:a16="http://schemas.microsoft.com/office/drawing/2014/main" id="{FB406B47-B875-4B19-8FE7-A3F3CBED22A6}"/>
              </a:ext>
            </a:extLst>
          </p:cNvPr>
          <p:cNvPicPr>
            <a:picLocks noGrp="1" noChangeAspect="1"/>
          </p:cNvPicPr>
          <p:nvPr>
            <p:ph idx="19"/>
          </p:nvPr>
        </p:nvPicPr>
        <p:blipFill>
          <a:blip r:embed="rId2"/>
          <a:stretch>
            <a:fillRect/>
          </a:stretch>
        </p:blipFill>
        <p:spPr>
          <a:xfrm>
            <a:off x="6488652" y="1703388"/>
            <a:ext cx="4937634" cy="4579937"/>
          </a:xfrm>
        </p:spPr>
      </p:pic>
      <p:sp>
        <p:nvSpPr>
          <p:cNvPr id="15" name="Rectangle 14">
            <a:extLst>
              <a:ext uri="{FF2B5EF4-FFF2-40B4-BE49-F238E27FC236}">
                <a16:creationId xmlns:a16="http://schemas.microsoft.com/office/drawing/2014/main" id="{91CBDBFA-926A-4ADC-8E6A-51E3418203CE}"/>
              </a:ext>
            </a:extLst>
          </p:cNvPr>
          <p:cNvSpPr/>
          <p:nvPr/>
        </p:nvSpPr>
        <p:spPr>
          <a:xfrm>
            <a:off x="6578353" y="5442012"/>
            <a:ext cx="2867488" cy="727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Rectangle 15">
            <a:extLst>
              <a:ext uri="{FF2B5EF4-FFF2-40B4-BE49-F238E27FC236}">
                <a16:creationId xmlns:a16="http://schemas.microsoft.com/office/drawing/2014/main" id="{761A92B4-529F-4557-A2E1-A65E75557357}"/>
              </a:ext>
            </a:extLst>
          </p:cNvPr>
          <p:cNvSpPr/>
          <p:nvPr/>
        </p:nvSpPr>
        <p:spPr>
          <a:xfrm>
            <a:off x="6578353" y="5442012"/>
            <a:ext cx="2965142" cy="727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7" name="Rectangle 16">
            <a:extLst>
              <a:ext uri="{FF2B5EF4-FFF2-40B4-BE49-F238E27FC236}">
                <a16:creationId xmlns:a16="http://schemas.microsoft.com/office/drawing/2014/main" id="{BC106342-E1D0-41AF-B811-D2F44595EC0E}"/>
              </a:ext>
            </a:extLst>
          </p:cNvPr>
          <p:cNvSpPr/>
          <p:nvPr/>
        </p:nvSpPr>
        <p:spPr>
          <a:xfrm>
            <a:off x="6578353" y="1702626"/>
            <a:ext cx="559294" cy="214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1816132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ED726E4-D473-40D6-A4FF-8A838BCE77EB}"/>
              </a:ext>
            </a:extLst>
          </p:cNvPr>
          <p:cNvPicPr>
            <a:picLocks noGrp="1" noChangeAspect="1"/>
          </p:cNvPicPr>
          <p:nvPr>
            <p:ph idx="19"/>
          </p:nvPr>
        </p:nvPicPr>
        <p:blipFill>
          <a:blip r:embed="rId2"/>
          <a:stretch>
            <a:fillRect/>
          </a:stretch>
        </p:blipFill>
        <p:spPr>
          <a:xfrm>
            <a:off x="6828883" y="1703388"/>
            <a:ext cx="4257171" cy="4579937"/>
          </a:xfrm>
        </p:spPr>
      </p:pic>
      <p:pic>
        <p:nvPicPr>
          <p:cNvPr id="10" name="Content Placeholder 9">
            <a:extLst>
              <a:ext uri="{FF2B5EF4-FFF2-40B4-BE49-F238E27FC236}">
                <a16:creationId xmlns:a16="http://schemas.microsoft.com/office/drawing/2014/main" id="{5CE85C3C-537B-417C-B3A0-FD87CE7D8571}"/>
              </a:ext>
            </a:extLst>
          </p:cNvPr>
          <p:cNvPicPr>
            <a:picLocks noGrp="1" noChangeAspect="1"/>
          </p:cNvPicPr>
          <p:nvPr>
            <p:ph idx="18"/>
          </p:nvPr>
        </p:nvPicPr>
        <p:blipFill>
          <a:blip r:embed="rId3"/>
          <a:stretch>
            <a:fillRect/>
          </a:stretch>
        </p:blipFill>
        <p:spPr>
          <a:xfrm>
            <a:off x="1762310" y="1703388"/>
            <a:ext cx="2776167" cy="4576762"/>
          </a:xfrm>
        </p:spPr>
      </p:pic>
      <p:sp>
        <p:nvSpPr>
          <p:cNvPr id="4" name="Text Placeholder 3">
            <a:extLst>
              <a:ext uri="{FF2B5EF4-FFF2-40B4-BE49-F238E27FC236}">
                <a16:creationId xmlns:a16="http://schemas.microsoft.com/office/drawing/2014/main" id="{37124D9F-2273-4F44-AD4C-43D903970747}"/>
              </a:ext>
            </a:extLst>
          </p:cNvPr>
          <p:cNvSpPr>
            <a:spLocks noGrp="1"/>
          </p:cNvSpPr>
          <p:nvPr>
            <p:ph type="body" sz="quarter" idx="16"/>
          </p:nvPr>
        </p:nvSpPr>
        <p:spPr/>
        <p:txBody>
          <a:bodyPr/>
          <a:lstStyle/>
          <a:p>
            <a:r>
              <a:rPr lang="en-US"/>
              <a:t>Example of a Campaign Playbook</a:t>
            </a:r>
          </a:p>
          <a:p>
            <a:endParaRPr lang="en-US"/>
          </a:p>
        </p:txBody>
      </p:sp>
      <p:sp>
        <p:nvSpPr>
          <p:cNvPr id="5" name="Title 4">
            <a:extLst>
              <a:ext uri="{FF2B5EF4-FFF2-40B4-BE49-F238E27FC236}">
                <a16:creationId xmlns:a16="http://schemas.microsoft.com/office/drawing/2014/main" id="{FBD1ED9F-F26F-4479-BDC3-DA0FC1F7493D}"/>
              </a:ext>
            </a:extLst>
          </p:cNvPr>
          <p:cNvSpPr>
            <a:spLocks noGrp="1"/>
          </p:cNvSpPr>
          <p:nvPr>
            <p:ph type="title"/>
          </p:nvPr>
        </p:nvSpPr>
        <p:spPr/>
        <p:txBody>
          <a:bodyPr/>
          <a:lstStyle/>
          <a:p>
            <a:r>
              <a:rPr lang="en-US"/>
              <a:t>Campaign Playbook - Related Tab/Files </a:t>
            </a:r>
          </a:p>
        </p:txBody>
      </p:sp>
      <p:sp>
        <p:nvSpPr>
          <p:cNvPr id="11" name="Rectangle 10">
            <a:extLst>
              <a:ext uri="{FF2B5EF4-FFF2-40B4-BE49-F238E27FC236}">
                <a16:creationId xmlns:a16="http://schemas.microsoft.com/office/drawing/2014/main" id="{36EC60F5-23A4-48EB-9D7B-3C63B1A3FF32}"/>
              </a:ext>
            </a:extLst>
          </p:cNvPr>
          <p:cNvSpPr/>
          <p:nvPr/>
        </p:nvSpPr>
        <p:spPr>
          <a:xfrm>
            <a:off x="1762310" y="5672831"/>
            <a:ext cx="2776167" cy="514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cxnSp>
        <p:nvCxnSpPr>
          <p:cNvPr id="13" name="Straight Connector 12">
            <a:extLst>
              <a:ext uri="{FF2B5EF4-FFF2-40B4-BE49-F238E27FC236}">
                <a16:creationId xmlns:a16="http://schemas.microsoft.com/office/drawing/2014/main" id="{EBF6BB5A-54EC-440F-8C0F-03146DD42B91}"/>
              </a:ext>
            </a:extLst>
          </p:cNvPr>
          <p:cNvCxnSpPr/>
          <p:nvPr/>
        </p:nvCxnSpPr>
        <p:spPr>
          <a:xfrm flipV="1">
            <a:off x="4538477" y="1766656"/>
            <a:ext cx="2208552" cy="39061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3D959D-3D15-4619-9E15-F46BF7FD4C57}"/>
              </a:ext>
            </a:extLst>
          </p:cNvPr>
          <p:cNvCxnSpPr>
            <a:cxnSpLocks/>
          </p:cNvCxnSpPr>
          <p:nvPr/>
        </p:nvCxnSpPr>
        <p:spPr>
          <a:xfrm>
            <a:off x="4538477" y="6187736"/>
            <a:ext cx="220855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183240-9EF4-4E9E-8095-9BCF78646F5C}"/>
              </a:ext>
            </a:extLst>
          </p:cNvPr>
          <p:cNvSpPr/>
          <p:nvPr/>
        </p:nvSpPr>
        <p:spPr>
          <a:xfrm>
            <a:off x="6747029" y="1703388"/>
            <a:ext cx="4483223" cy="45767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905442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A47DC-ED1C-425E-9065-C0B5A6565918}"/>
              </a:ext>
            </a:extLst>
          </p:cNvPr>
          <p:cNvSpPr>
            <a:spLocks noGrp="1"/>
          </p:cNvSpPr>
          <p:nvPr>
            <p:ph idx="17"/>
          </p:nvPr>
        </p:nvSpPr>
        <p:spPr/>
        <p:txBody>
          <a:bodyPr/>
          <a:lstStyle/>
          <a:p>
            <a:pPr marL="0" marR="0" indent="0">
              <a:lnSpc>
                <a:spcPct val="107000"/>
              </a:lnSpc>
              <a:spcBef>
                <a:spcPts val="0"/>
              </a:spcBef>
              <a:spcAft>
                <a:spcPts val="0"/>
              </a:spcAft>
              <a:buNone/>
            </a:pPr>
            <a:r>
              <a:rPr lang="en-US" sz="1400" b="1">
                <a:solidFill>
                  <a:srgbClr val="0070C0"/>
                </a:solidFill>
                <a:effectLst/>
                <a:ea typeface="Times New Roman" panose="02020603050405020304" pitchFamily="18" charset="0"/>
                <a:cs typeface="Calibri" panose="020F0502020204030204" pitchFamily="34" charset="0"/>
              </a:rPr>
              <a:t>Inside Sales Playbook:</a:t>
            </a:r>
            <a:endParaRPr lang="en-US" sz="1400">
              <a:effectLst/>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100" b="1">
                <a:solidFill>
                  <a:srgbClr val="0070C0"/>
                </a:solidFill>
                <a:effectLst/>
                <a:ea typeface="Times New Roman" panose="02020603050405020304" pitchFamily="18" charset="0"/>
                <a:cs typeface="Calibri" panose="020F0502020204030204" pitchFamily="34" charset="0"/>
              </a:rPr>
              <a:t> </a:t>
            </a:r>
            <a:endParaRPr lang="en-US" sz="110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b="1">
                <a:effectLst/>
                <a:ea typeface="Times New Roman" panose="02020603050405020304" pitchFamily="18" charset="0"/>
              </a:rPr>
              <a:t>Campaign Name:  </a:t>
            </a:r>
            <a:r>
              <a:rPr lang="en-US" sz="1600" b="0">
                <a:solidFill>
                  <a:srgbClr val="00B0F0"/>
                </a:solidFill>
                <a:effectLst/>
                <a:ea typeface="Calibri" panose="020F0502020204030204" pitchFamily="34" charset="0"/>
                <a:cs typeface="Times New Roman" panose="02020603050405020304" pitchFamily="18" charset="0"/>
              </a:rPr>
              <a:t>Embracing Change And Dealing With It</a:t>
            </a:r>
            <a:endParaRPr lang="en-US" sz="2800" b="1">
              <a:effectLst/>
              <a:ea typeface="Times New Roman" panose="02020603050405020304" pitchFamily="18" charset="0"/>
            </a:endParaRPr>
          </a:p>
          <a:p>
            <a:pPr marL="0" marR="0" indent="0">
              <a:lnSpc>
                <a:spcPct val="107000"/>
              </a:lnSpc>
              <a:spcBef>
                <a:spcPts val="0"/>
              </a:spcBef>
              <a:spcAft>
                <a:spcPts val="0"/>
              </a:spcAft>
              <a:buNone/>
            </a:pPr>
            <a:r>
              <a:rPr lang="en-US" sz="1400">
                <a:solidFill>
                  <a:srgbClr val="00B0F0"/>
                </a:solidFill>
                <a:effectLst/>
                <a:ea typeface="Times New Roman" panose="02020603050405020304" pitchFamily="18" charset="0"/>
                <a:cs typeface="Times New Roman" panose="02020603050405020304" pitchFamily="18" charset="0"/>
              </a:rPr>
              <a:t> </a:t>
            </a:r>
            <a:endParaRPr lang="en-US" sz="16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a:effectLst/>
                <a:ea typeface="Times New Roman" panose="02020603050405020304" pitchFamily="18" charset="0"/>
                <a:cs typeface="Calibri" panose="020F0502020204030204" pitchFamily="34" charset="0"/>
              </a:rPr>
              <a:t>Campaign Code:  </a:t>
            </a:r>
            <a:r>
              <a:rPr lang="en-US" sz="1600">
                <a:solidFill>
                  <a:srgbClr val="00B0F0"/>
                </a:solidFill>
                <a:effectLst/>
                <a:ea typeface="Calibri" panose="020F0502020204030204" pitchFamily="34" charset="0"/>
                <a:cs typeface="Times New Roman" panose="02020603050405020304" pitchFamily="18" charset="0"/>
              </a:rPr>
              <a:t>2022_SRQRegJulyWebinarEnterprise_MT_GBU_RWS</a:t>
            </a:r>
            <a:endParaRPr lang="en-US" sz="16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solidFill>
                  <a:srgbClr val="000000"/>
                </a:solidFill>
                <a:effectLst/>
                <a:ea typeface="Times New Roman" panose="02020603050405020304" pitchFamily="18" charset="0"/>
                <a:cs typeface="Times New Roman" panose="02020603050405020304" pitchFamily="18" charset="0"/>
              </a:rPr>
              <a:t>Marketing Contact: </a:t>
            </a:r>
            <a:r>
              <a:rPr lang="en-US" sz="1400">
                <a:solidFill>
                  <a:srgbClr val="00B0F0"/>
                </a:solidFill>
                <a:effectLst/>
                <a:ea typeface="Times New Roman" panose="02020603050405020304" pitchFamily="18" charset="0"/>
                <a:cs typeface="Times New Roman" panose="02020603050405020304" pitchFamily="18" charset="0"/>
              </a:rPr>
              <a:t> Mary Toto </a:t>
            </a:r>
            <a:endParaRPr lang="en-US" sz="160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ea typeface="Times New Roman" panose="02020603050405020304" pitchFamily="18" charset="0"/>
                <a:cs typeface="Calibri" panose="020F0502020204030204" pitchFamily="34" charset="0"/>
              </a:rPr>
              <a:t> </a:t>
            </a:r>
            <a:endParaRPr lang="en-US" sz="16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a:effectLst/>
                <a:ea typeface="Calibri" panose="020F0502020204030204" pitchFamily="34" charset="0"/>
                <a:cs typeface="Times New Roman" panose="02020603050405020304" pitchFamily="18" charset="0"/>
              </a:rPr>
              <a:t>Triage Instructions:</a:t>
            </a:r>
            <a:r>
              <a:rPr lang="en-US" sz="1600" b="1">
                <a:solidFill>
                  <a:srgbClr val="00B0F0"/>
                </a:solidFill>
                <a:effectLst/>
                <a:ea typeface="Calibri" panose="020F0502020204030204" pitchFamily="34" charset="0"/>
                <a:cs typeface="Times New Roman" panose="02020603050405020304" pitchFamily="18" charset="0"/>
              </a:rPr>
              <a:t> </a:t>
            </a:r>
            <a:r>
              <a:rPr lang="en-US" sz="1600">
                <a:solidFill>
                  <a:srgbClr val="00B0F0"/>
                </a:solidFill>
                <a:effectLst/>
                <a:ea typeface="Calibri" panose="020F0502020204030204" pitchFamily="34" charset="0"/>
                <a:cs typeface="Times New Roman" panose="02020603050405020304" pitchFamily="18" charset="0"/>
              </a:rPr>
              <a:t>Direct sales assignments where noted. Inside sales to handle follow-up where noted and triaging qualified MQLs to </a:t>
            </a:r>
            <a:r>
              <a:rPr lang="en-US" sz="1600" u="sng">
                <a:solidFill>
                  <a:srgbClr val="00B0F0"/>
                </a:solidFill>
                <a:effectLst/>
                <a:ea typeface="Calibri" panose="020F0502020204030204" pitchFamily="34" charset="0"/>
                <a:cs typeface="Times New Roman" panose="02020603050405020304" pitchFamily="18" charset="0"/>
              </a:rPr>
              <a:t>Scott Higgins / Sandy Brown</a:t>
            </a:r>
            <a:r>
              <a:rPr lang="en-US" sz="1600" b="1" u="sng">
                <a:solidFill>
                  <a:srgbClr val="00B0F0"/>
                </a:solidFill>
                <a:effectLst/>
                <a:ea typeface="Calibri" panose="020F0502020204030204" pitchFamily="34" charset="0"/>
                <a:cs typeface="Times New Roman" panose="02020603050405020304" pitchFamily="18" charset="0"/>
              </a:rPr>
              <a:t> </a:t>
            </a:r>
            <a:endParaRPr lang="en-US" sz="16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a:effectLst/>
                <a:ea typeface="Calibri" panose="020F0502020204030204" pitchFamily="34" charset="0"/>
                <a:cs typeface="Times New Roman" panose="02020603050405020304" pitchFamily="18" charset="0"/>
              </a:rPr>
              <a:t>GTM team members involved in this campaign: </a:t>
            </a:r>
            <a:endParaRPr lang="en-US" sz="160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B0F0"/>
              </a:buClr>
              <a:buFont typeface="Calibri" panose="020F0502020204030204" pitchFamily="34" charset="0"/>
              <a:buChar char="-"/>
            </a:pPr>
            <a:r>
              <a:rPr lang="en-US" sz="1600" b="1" i="1">
                <a:solidFill>
                  <a:srgbClr val="0070C0"/>
                </a:solidFill>
                <a:effectLst/>
                <a:ea typeface="Calibri" panose="020F0502020204030204" pitchFamily="34" charset="0"/>
                <a:cs typeface="Times New Roman" panose="02020603050405020304" pitchFamily="18" charset="0"/>
              </a:rPr>
              <a:t>PRIMARY/CAMPAIGN LEAD</a:t>
            </a:r>
            <a:r>
              <a:rPr lang="en-US" sz="1600">
                <a:solidFill>
                  <a:srgbClr val="0070C0"/>
                </a:solidFill>
                <a:effectLst/>
                <a:ea typeface="Calibri" panose="020F0502020204030204" pitchFamily="34" charset="0"/>
                <a:cs typeface="Times New Roman" panose="02020603050405020304" pitchFamily="18" charset="0"/>
              </a:rPr>
              <a:t> Mary Toto, Marketing Manager</a:t>
            </a:r>
            <a:endParaRPr lang="en-US" sz="160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B0F0"/>
              </a:buClr>
              <a:buFont typeface="Calibri" panose="020F0502020204030204" pitchFamily="34" charset="0"/>
              <a:buChar char="-"/>
            </a:pPr>
            <a:r>
              <a:rPr lang="en-US" sz="1600">
                <a:solidFill>
                  <a:srgbClr val="0070C0"/>
                </a:solidFill>
                <a:effectLst/>
                <a:ea typeface="Calibri" panose="020F0502020204030204" pitchFamily="34" charset="0"/>
                <a:cs typeface="Times New Roman" panose="02020603050405020304" pitchFamily="18" charset="0"/>
              </a:rPr>
              <a:t>Miyuki Bryan, Marketing Coordinator </a:t>
            </a:r>
            <a:endParaRPr lang="en-US" sz="160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B0F0"/>
              </a:buClr>
              <a:buFont typeface="Calibri" panose="020F0502020204030204" pitchFamily="34" charset="0"/>
              <a:buChar char="-"/>
            </a:pPr>
            <a:r>
              <a:rPr lang="en-US" sz="1600">
                <a:solidFill>
                  <a:srgbClr val="0070C0"/>
                </a:solidFill>
                <a:effectLst/>
                <a:ea typeface="Calibri" panose="020F0502020204030204" pitchFamily="34" charset="0"/>
                <a:cs typeface="Times New Roman" panose="02020603050405020304" pitchFamily="18" charset="0"/>
              </a:rPr>
              <a:t>Michael King, SME for RIM Smart for Med Tech </a:t>
            </a:r>
            <a:endParaRPr lang="en-US" sz="1600">
              <a:effectLst/>
              <a:ea typeface="Calibri" panose="020F0502020204030204" pitchFamily="34" charset="0"/>
              <a:cs typeface="Times New Roman" panose="02020603050405020304" pitchFamily="18" charset="0"/>
            </a:endParaRPr>
          </a:p>
          <a:p>
            <a:endParaRPr lang="en-US"/>
          </a:p>
        </p:txBody>
      </p:sp>
      <p:sp>
        <p:nvSpPr>
          <p:cNvPr id="5" name="Text Placeholder 4">
            <a:extLst>
              <a:ext uri="{FF2B5EF4-FFF2-40B4-BE49-F238E27FC236}">
                <a16:creationId xmlns:a16="http://schemas.microsoft.com/office/drawing/2014/main" id="{6ABCFAF4-9506-4C15-B7C8-6CD97C019B81}"/>
              </a:ext>
            </a:extLst>
          </p:cNvPr>
          <p:cNvSpPr>
            <a:spLocks noGrp="1"/>
          </p:cNvSpPr>
          <p:nvPr>
            <p:ph type="body" sz="quarter" idx="16"/>
          </p:nvPr>
        </p:nvSpPr>
        <p:spPr/>
        <p:txBody>
          <a:bodyPr/>
          <a:lstStyle/>
          <a:p>
            <a:r>
              <a:rPr lang="en-US"/>
              <a:t>Creating Playbooks as Word documents is likely the most simple</a:t>
            </a:r>
          </a:p>
        </p:txBody>
      </p:sp>
      <p:sp>
        <p:nvSpPr>
          <p:cNvPr id="3" name="Title 2">
            <a:extLst>
              <a:ext uri="{FF2B5EF4-FFF2-40B4-BE49-F238E27FC236}">
                <a16:creationId xmlns:a16="http://schemas.microsoft.com/office/drawing/2014/main" id="{B980CBBE-C5D3-43BD-848E-61763E63F401}"/>
              </a:ext>
            </a:extLst>
          </p:cNvPr>
          <p:cNvSpPr>
            <a:spLocks noGrp="1"/>
          </p:cNvSpPr>
          <p:nvPr>
            <p:ph type="title"/>
          </p:nvPr>
        </p:nvSpPr>
        <p:spPr/>
        <p:txBody>
          <a:bodyPr/>
          <a:lstStyle/>
          <a:p>
            <a:r>
              <a:rPr lang="en-US"/>
              <a:t>Sample Playbook - </a:t>
            </a:r>
            <a:r>
              <a:rPr lang="en-US" sz="2000"/>
              <a:t>pg.1</a:t>
            </a:r>
          </a:p>
        </p:txBody>
      </p:sp>
    </p:spTree>
    <p:extLst>
      <p:ext uri="{BB962C8B-B14F-4D97-AF65-F5344CB8AC3E}">
        <p14:creationId xmlns:p14="http://schemas.microsoft.com/office/powerpoint/2010/main" val="32772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075B9-5926-4EA4-A4A5-2FE2DD6358CF}"/>
              </a:ext>
            </a:extLst>
          </p:cNvPr>
          <p:cNvSpPr>
            <a:spLocks noGrp="1"/>
          </p:cNvSpPr>
          <p:nvPr>
            <p:ph idx="1"/>
          </p:nvPr>
        </p:nvSpPr>
        <p:spPr/>
        <p:txBody>
          <a:bodyPr/>
          <a:lstStyle/>
          <a:p>
            <a:pPr marL="0" marR="0" indent="0">
              <a:lnSpc>
                <a:spcPct val="107000"/>
              </a:lnSpc>
              <a:spcBef>
                <a:spcPts val="0"/>
              </a:spcBef>
              <a:spcAft>
                <a:spcPts val="0"/>
              </a:spcAft>
              <a:buNone/>
            </a:pPr>
            <a:r>
              <a:rPr lang="en-US" sz="1400" b="1">
                <a:solidFill>
                  <a:srgbClr val="00B0F0"/>
                </a:solidFill>
                <a:effectLst/>
                <a:latin typeface="Calibri" panose="020F0502020204030204" pitchFamily="34" charset="0"/>
                <a:ea typeface="Calibri" panose="020F0502020204030204" pitchFamily="34" charset="0"/>
                <a:cs typeface="Calibri" panose="020F0502020204030204" pitchFamily="34" charset="0"/>
              </a:rPr>
              <a:t>Follow-up Messaging and Desired Next Steps for Leads/MQLs:</a:t>
            </a:r>
            <a:r>
              <a:rPr lang="en-US" sz="140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400"/>
              <a:t>Subject Line: Thank you for your interest in our webinar. Let’s continue the conversation. </a:t>
            </a:r>
          </a:p>
          <a:p>
            <a:pPr marL="0" indent="0">
              <a:buNone/>
            </a:pPr>
            <a:r>
              <a:rPr lang="en-US" sz="1400"/>
              <a:t>Hi &lt;NAME&gt;,</a:t>
            </a:r>
          </a:p>
          <a:p>
            <a:pPr marL="0" indent="0">
              <a:buNone/>
            </a:pPr>
            <a:r>
              <a:rPr lang="en-US" sz="1400"/>
              <a:t>Thank you for your interest in our webinar entitled “Embracing Change And Dealing With It.” </a:t>
            </a:r>
          </a:p>
          <a:p>
            <a:pPr marL="0" indent="0">
              <a:buNone/>
            </a:pPr>
            <a:r>
              <a:rPr lang="en-US" sz="1400"/>
              <a:t>We hope our webinar demonstrated how you can simplify your Change Management across your SRQ systems while ensuring ease of implementation, global compliance and preparedness for future tarted changes.</a:t>
            </a:r>
          </a:p>
          <a:p>
            <a:pPr marL="0" indent="0">
              <a:buNone/>
            </a:pPr>
            <a:r>
              <a:rPr lang="en-US" sz="1400"/>
              <a:t>You may also find value in reading our blog post from experts Mike King and Kari Miller, </a:t>
            </a:r>
            <a:r>
              <a:rPr lang="en-US" sz="1400" i="1" u="sng">
                <a:solidFill>
                  <a:schemeClr val="accent1">
                    <a:lumMod val="40000"/>
                    <a:lumOff val="60000"/>
                  </a:schemeClr>
                </a:solidFill>
              </a:rPr>
              <a:t>Optimizing Medical Device Product Change Workflows – Integrations Across Safety, Quality and Regulatory.</a:t>
            </a:r>
          </a:p>
          <a:p>
            <a:pPr marL="0" indent="0">
              <a:buNone/>
            </a:pPr>
            <a:r>
              <a:rPr lang="en-US" sz="1400"/>
              <a:t>Are you interested in speaking to an IQVIA expert from our </a:t>
            </a:r>
            <a:r>
              <a:rPr lang="en-US" sz="1400" i="1" u="sng">
                <a:solidFill>
                  <a:schemeClr val="accent1">
                    <a:lumMod val="40000"/>
                    <a:lumOff val="60000"/>
                  </a:schemeClr>
                </a:solidFill>
              </a:rPr>
              <a:t>Regulatory Technology </a:t>
            </a:r>
            <a:r>
              <a:rPr lang="en-US" sz="1400"/>
              <a:t>team more? Please reply to this email and we will set up a conversation.  we will set up a conversation.  </a:t>
            </a:r>
          </a:p>
          <a:p>
            <a:pPr marL="0" indent="0">
              <a:buNone/>
            </a:pPr>
            <a:r>
              <a:rPr lang="en-US" sz="1400"/>
              <a:t>Please let me know if you have a specific need in this space and I look forward to our continued conversation. </a:t>
            </a:r>
          </a:p>
          <a:p>
            <a:pPr marL="0" indent="0">
              <a:buNone/>
            </a:pPr>
            <a:endParaRPr lang="en-US" sz="1400"/>
          </a:p>
          <a:p>
            <a:pPr marL="0" indent="0">
              <a:buNone/>
            </a:pPr>
            <a:r>
              <a:rPr lang="en-US" sz="1400"/>
              <a:t>Thank you,</a:t>
            </a:r>
          </a:p>
          <a:p>
            <a:pPr marL="0" indent="0">
              <a:buNone/>
            </a:pPr>
            <a:r>
              <a:rPr lang="en-US" sz="1400"/>
              <a:t>&lt;NAME&gt;</a:t>
            </a:r>
          </a:p>
          <a:p>
            <a:pPr marL="0" indent="0">
              <a:buNone/>
            </a:pPr>
            <a:endParaRPr lang="en-US"/>
          </a:p>
        </p:txBody>
      </p:sp>
      <p:sp>
        <p:nvSpPr>
          <p:cNvPr id="3" name="Title 2">
            <a:extLst>
              <a:ext uri="{FF2B5EF4-FFF2-40B4-BE49-F238E27FC236}">
                <a16:creationId xmlns:a16="http://schemas.microsoft.com/office/drawing/2014/main" id="{E3F6B652-7154-46EF-ABF5-A5A305986836}"/>
              </a:ext>
            </a:extLst>
          </p:cNvPr>
          <p:cNvSpPr>
            <a:spLocks noGrp="1"/>
          </p:cNvSpPr>
          <p:nvPr>
            <p:ph type="title"/>
          </p:nvPr>
        </p:nvSpPr>
        <p:spPr/>
        <p:txBody>
          <a:bodyPr/>
          <a:lstStyle/>
          <a:p>
            <a:r>
              <a:rPr lang="en-US"/>
              <a:t>Sample Playbook - </a:t>
            </a:r>
            <a:r>
              <a:rPr lang="en-US" sz="2000"/>
              <a:t>pg.2</a:t>
            </a:r>
            <a:endParaRPr lang="en-US"/>
          </a:p>
        </p:txBody>
      </p:sp>
    </p:spTree>
    <p:extLst>
      <p:ext uri="{BB962C8B-B14F-4D97-AF65-F5344CB8AC3E}">
        <p14:creationId xmlns:p14="http://schemas.microsoft.com/office/powerpoint/2010/main" val="18101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A2496D-DAF1-42D9-982C-7BFE737FB88D}"/>
              </a:ext>
            </a:extLst>
          </p:cNvPr>
          <p:cNvSpPr>
            <a:spLocks noGrp="1"/>
          </p:cNvSpPr>
          <p:nvPr>
            <p:ph idx="1"/>
          </p:nvPr>
        </p:nvSpPr>
        <p:spPr/>
        <p:txBody>
          <a:bodyPr/>
          <a:lstStyle/>
          <a:p>
            <a:r>
              <a:rPr lang="en-US" sz="1400" b="1"/>
              <a:t>Project Description / Overview</a:t>
            </a:r>
            <a:r>
              <a:rPr lang="en-US" sz="1400"/>
              <a:t>: This is specifically for follow up on those who registered for the Med Tech webinar series, specifically webinar 1 of the series.</a:t>
            </a:r>
          </a:p>
          <a:p>
            <a:r>
              <a:rPr lang="en-US" sz="1400" b="1"/>
              <a:t>Webinar abstract and registration page</a:t>
            </a:r>
            <a:r>
              <a:rPr lang="en-US" sz="1400"/>
              <a:t>:  MedTech Market Access Trends In 2022</a:t>
            </a:r>
          </a:p>
          <a:p>
            <a:r>
              <a:rPr lang="en-US" sz="1400" b="1"/>
              <a:t>Webinar PPT deck: </a:t>
            </a:r>
            <a:r>
              <a:rPr lang="en-US" sz="1400"/>
              <a:t>Embracing Change and Dealing With It PPT</a:t>
            </a:r>
          </a:p>
          <a:p>
            <a:r>
              <a:rPr lang="en-US" sz="1400" b="1"/>
              <a:t>Target Audience: </a:t>
            </a:r>
            <a:r>
              <a:rPr lang="en-US" sz="1400"/>
              <a:t>Phillipe, Dan </a:t>
            </a:r>
          </a:p>
          <a:p>
            <a:r>
              <a:rPr lang="en-US" sz="1400" b="1"/>
              <a:t>Solution(s) being promoted: </a:t>
            </a:r>
            <a:r>
              <a:rPr lang="en-US" sz="1400"/>
              <a:t>RIM Smart</a:t>
            </a:r>
          </a:p>
          <a:p>
            <a:r>
              <a:rPr lang="en-US" sz="1400" b="1"/>
              <a:t>Relevant solutions messaging:  </a:t>
            </a:r>
            <a:r>
              <a:rPr lang="en-US" sz="1400"/>
              <a:t>IQVIA RIM SMART FACT SHEET</a:t>
            </a:r>
          </a:p>
          <a:p>
            <a:r>
              <a:rPr lang="en-US" sz="1400" b="1"/>
              <a:t>Capabilities to highlight: </a:t>
            </a:r>
          </a:p>
          <a:p>
            <a:pPr lvl="1"/>
            <a:r>
              <a:rPr lang="en-US" sz="1400"/>
              <a:t>Constant changes in global health authority requirements and a lack of resources make the task of putting regulatory data to work even harder. </a:t>
            </a:r>
          </a:p>
          <a:p>
            <a:pPr lvl="1"/>
            <a:r>
              <a:rPr lang="en-US" sz="1400"/>
              <a:t>RIM Smart can help your organization remain compliant, guarantee the accuracy of its regulatory information, manage costs, and still streamline the regulatory approval process.</a:t>
            </a:r>
          </a:p>
          <a:p>
            <a:r>
              <a:rPr lang="en-US" sz="1400" b="1">
                <a:highlight>
                  <a:srgbClr val="FFFF00"/>
                </a:highlight>
              </a:rPr>
              <a:t>For Scott/Sandy:</a:t>
            </a:r>
          </a:p>
          <a:p>
            <a:endParaRPr lang="en-US" sz="1400"/>
          </a:p>
        </p:txBody>
      </p:sp>
      <p:sp>
        <p:nvSpPr>
          <p:cNvPr id="3" name="Title 2">
            <a:extLst>
              <a:ext uri="{FF2B5EF4-FFF2-40B4-BE49-F238E27FC236}">
                <a16:creationId xmlns:a16="http://schemas.microsoft.com/office/drawing/2014/main" id="{B923456C-70B1-4749-A2C2-75E1D81981BC}"/>
              </a:ext>
            </a:extLst>
          </p:cNvPr>
          <p:cNvSpPr>
            <a:spLocks noGrp="1"/>
          </p:cNvSpPr>
          <p:nvPr>
            <p:ph type="title"/>
          </p:nvPr>
        </p:nvSpPr>
        <p:spPr/>
        <p:txBody>
          <a:bodyPr/>
          <a:lstStyle/>
          <a:p>
            <a:r>
              <a:rPr lang="en-US"/>
              <a:t>Sample Playbook - </a:t>
            </a:r>
            <a:r>
              <a:rPr lang="en-US" sz="2000"/>
              <a:t>pg.3</a:t>
            </a:r>
            <a:endParaRPr lang="en-US"/>
          </a:p>
        </p:txBody>
      </p:sp>
    </p:spTree>
    <p:extLst>
      <p:ext uri="{BB962C8B-B14F-4D97-AF65-F5344CB8AC3E}">
        <p14:creationId xmlns:p14="http://schemas.microsoft.com/office/powerpoint/2010/main" val="357245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9C25D69-86BD-4EE2-8392-A1267FD1CAE2}"/>
              </a:ext>
            </a:extLst>
          </p:cNvPr>
          <p:cNvGraphicFramePr>
            <a:graphicFrameLocks noGrp="1"/>
          </p:cNvGraphicFramePr>
          <p:nvPr>
            <p:ph idx="17"/>
          </p:nvPr>
        </p:nvGraphicFramePr>
        <p:xfrm>
          <a:off x="145458" y="1157093"/>
          <a:ext cx="11815128" cy="4831080"/>
        </p:xfrm>
        <a:graphic>
          <a:graphicData uri="http://schemas.openxmlformats.org/drawingml/2006/table">
            <a:tbl>
              <a:tblPr firstRow="1" bandRow="1">
                <a:tableStyleId>{5C22544A-7EE6-4342-B048-85BDC9FD1C3A}</a:tableStyleId>
              </a:tblPr>
              <a:tblGrid>
                <a:gridCol w="2418838">
                  <a:extLst>
                    <a:ext uri="{9D8B030D-6E8A-4147-A177-3AD203B41FA5}">
                      <a16:colId xmlns:a16="http://schemas.microsoft.com/office/drawing/2014/main" val="3307825773"/>
                    </a:ext>
                  </a:extLst>
                </a:gridCol>
                <a:gridCol w="9396290">
                  <a:extLst>
                    <a:ext uri="{9D8B030D-6E8A-4147-A177-3AD203B41FA5}">
                      <a16:colId xmlns:a16="http://schemas.microsoft.com/office/drawing/2014/main" val="2132747967"/>
                    </a:ext>
                  </a:extLst>
                </a:gridCol>
              </a:tblGrid>
              <a:tr h="370840">
                <a:tc>
                  <a:txBody>
                    <a:bodyPr/>
                    <a:lstStyle/>
                    <a:p>
                      <a:r>
                        <a:rPr lang="en-US" sz="1400"/>
                        <a:t>Campaign element</a:t>
                      </a:r>
                    </a:p>
                  </a:txBody>
                  <a:tcPr marL="138380" marR="138380"/>
                </a:tc>
                <a:tc>
                  <a:txBody>
                    <a:bodyPr/>
                    <a:lstStyle/>
                    <a:p>
                      <a:r>
                        <a:rPr lang="en-US" sz="1400"/>
                        <a:t>Description</a:t>
                      </a:r>
                    </a:p>
                  </a:txBody>
                  <a:tcPr marL="138380" marR="138380"/>
                </a:tc>
                <a:extLst>
                  <a:ext uri="{0D108BD9-81ED-4DB2-BD59-A6C34878D82A}">
                    <a16:rowId xmlns:a16="http://schemas.microsoft.com/office/drawing/2014/main" val="1819857260"/>
                  </a:ext>
                </a:extLst>
              </a:tr>
              <a:tr h="0">
                <a:tc>
                  <a:txBody>
                    <a:bodyPr/>
                    <a:lstStyle/>
                    <a:p>
                      <a:r>
                        <a:rPr lang="en-US" sz="1400" b="0">
                          <a:solidFill>
                            <a:srgbClr val="0070C0"/>
                          </a:solidFill>
                        </a:rPr>
                        <a:t>Marketing Contacts</a:t>
                      </a:r>
                    </a:p>
                  </a:txBody>
                  <a:tcPr marL="138380" marR="138380"/>
                </a:tc>
                <a:tc>
                  <a:txBody>
                    <a:bodyPr/>
                    <a:lstStyle/>
                    <a:p>
                      <a:pPr marL="0" algn="l" defTabSz="914400" rtl="0" eaLnBrk="1" latinLnBrk="0" hangingPunct="1"/>
                      <a:r>
                        <a:rPr lang="en-US" sz="1400" kern="1200">
                          <a:solidFill>
                            <a:schemeClr val="dk1"/>
                          </a:solidFill>
                          <a:latin typeface="+mn-lt"/>
                          <a:ea typeface="+mn-ea"/>
                          <a:cs typeface="+mn-cs"/>
                        </a:rPr>
                        <a:t>Pauline Fahey, Susan Harrell</a:t>
                      </a:r>
                    </a:p>
                  </a:txBody>
                  <a:tcPr marL="138380" marR="138380"/>
                </a:tc>
                <a:extLst>
                  <a:ext uri="{0D108BD9-81ED-4DB2-BD59-A6C34878D82A}">
                    <a16:rowId xmlns:a16="http://schemas.microsoft.com/office/drawing/2014/main" val="3207422518"/>
                  </a:ext>
                </a:extLst>
              </a:tr>
              <a:tr h="0">
                <a:tc>
                  <a:txBody>
                    <a:bodyPr/>
                    <a:lstStyle/>
                    <a:p>
                      <a:r>
                        <a:rPr lang="en-US" sz="1400" b="0">
                          <a:solidFill>
                            <a:srgbClr val="0070C0"/>
                          </a:solidFill>
                        </a:rPr>
                        <a:t>Campaign Type</a:t>
                      </a:r>
                    </a:p>
                  </a:txBody>
                  <a:tcPr marL="138380" marR="13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effectLst/>
                          <a:latin typeface="+mn-lt"/>
                          <a:ea typeface="+mn-ea"/>
                          <a:cs typeface="+mn-cs"/>
                        </a:rPr>
                        <a:t>Lead Generation LinkedIn Sponsored Advertising campaign</a:t>
                      </a:r>
                    </a:p>
                  </a:txBody>
                  <a:tcPr marL="138380" marR="138380"/>
                </a:tc>
                <a:extLst>
                  <a:ext uri="{0D108BD9-81ED-4DB2-BD59-A6C34878D82A}">
                    <a16:rowId xmlns:a16="http://schemas.microsoft.com/office/drawing/2014/main" val="33734634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rgbClr val="0070C0"/>
                          </a:solidFill>
                          <a:latin typeface="+mn-lt"/>
                          <a:ea typeface="+mn-ea"/>
                          <a:cs typeface="+mn-cs"/>
                        </a:rPr>
                        <a:t>Campaign Code</a:t>
                      </a:r>
                    </a:p>
                  </a:txBody>
                  <a:tcPr marL="138380" marR="13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t>2022_RWELeadGenAds_GBU_RWS_PF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latin typeface="+mn-lt"/>
                        <a:ea typeface="+mn-ea"/>
                        <a:cs typeface="+mn-cs"/>
                      </a:endParaRPr>
                    </a:p>
                  </a:txBody>
                  <a:tcPr marL="138380" marR="138380"/>
                </a:tc>
                <a:extLst>
                  <a:ext uri="{0D108BD9-81ED-4DB2-BD59-A6C34878D82A}">
                    <a16:rowId xmlns:a16="http://schemas.microsoft.com/office/drawing/2014/main" val="1158677746"/>
                  </a:ext>
                </a:extLst>
              </a:tr>
              <a:tr h="258957">
                <a:tc>
                  <a:txBody>
                    <a:bodyPr/>
                    <a:lstStyle/>
                    <a:p>
                      <a:r>
                        <a:rPr lang="en-US" sz="1400" b="0">
                          <a:solidFill>
                            <a:srgbClr val="0070C0"/>
                          </a:solidFill>
                        </a:rPr>
                        <a:t>Campaign Start Date</a:t>
                      </a:r>
                    </a:p>
                  </a:txBody>
                  <a:tcPr marL="138380" marR="13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mn-ea"/>
                          <a:cs typeface="+mn-cs"/>
                        </a:rPr>
                        <a:t>November 3</a:t>
                      </a:r>
                    </a:p>
                  </a:txBody>
                  <a:tcPr marL="138380" marR="138380"/>
                </a:tc>
                <a:extLst>
                  <a:ext uri="{0D108BD9-81ED-4DB2-BD59-A6C34878D82A}">
                    <a16:rowId xmlns:a16="http://schemas.microsoft.com/office/drawing/2014/main" val="3631377115"/>
                  </a:ext>
                </a:extLst>
              </a:tr>
              <a:tr h="0">
                <a:tc>
                  <a:txBody>
                    <a:bodyPr/>
                    <a:lstStyle/>
                    <a:p>
                      <a:r>
                        <a:rPr lang="en-US" sz="1400" b="0">
                          <a:solidFill>
                            <a:srgbClr val="0070C0"/>
                          </a:solidFill>
                        </a:rPr>
                        <a:t>Campaign End Date</a:t>
                      </a:r>
                    </a:p>
                  </a:txBody>
                  <a:tcPr marL="138380" marR="138380"/>
                </a:tc>
                <a:tc>
                  <a:txBody>
                    <a:bodyPr/>
                    <a:lstStyle/>
                    <a:p>
                      <a:pPr marL="0" algn="l" defTabSz="914400" rtl="0" eaLnBrk="1" latinLnBrk="0" hangingPunct="1"/>
                      <a:r>
                        <a:rPr lang="en-US" sz="1400" kern="1200">
                          <a:solidFill>
                            <a:schemeClr val="dk1"/>
                          </a:solidFill>
                          <a:latin typeface="+mn-lt"/>
                          <a:ea typeface="+mn-ea"/>
                          <a:cs typeface="+mn-cs"/>
                        </a:rPr>
                        <a:t>December 6</a:t>
                      </a:r>
                    </a:p>
                  </a:txBody>
                  <a:tcPr marL="138380" marR="138380"/>
                </a:tc>
                <a:extLst>
                  <a:ext uri="{0D108BD9-81ED-4DB2-BD59-A6C34878D82A}">
                    <a16:rowId xmlns:a16="http://schemas.microsoft.com/office/drawing/2014/main" val="3138588690"/>
                  </a:ext>
                </a:extLst>
              </a:tr>
              <a:tr h="370840">
                <a:tc>
                  <a:txBody>
                    <a:bodyPr/>
                    <a:lstStyle/>
                    <a:p>
                      <a:r>
                        <a:rPr lang="en-US" sz="1400" b="0">
                          <a:solidFill>
                            <a:srgbClr val="0070C0"/>
                          </a:solidFill>
                        </a:rPr>
                        <a:t>Target Audience</a:t>
                      </a:r>
                    </a:p>
                  </a:txBody>
                  <a:tcPr marL="138380" marR="138380"/>
                </a:tc>
                <a:tc>
                  <a:txBody>
                    <a:bodyPr/>
                    <a:lstStyle/>
                    <a:p>
                      <a:pPr marL="0" algn="l" defTabSz="914400" rtl="0" eaLnBrk="1" latinLnBrk="0" hangingPunct="1"/>
                      <a:r>
                        <a:rPr lang="en-US" sz="1400" kern="1200">
                          <a:solidFill>
                            <a:schemeClr val="dk1"/>
                          </a:solidFill>
                          <a:latin typeface="+mn-lt"/>
                          <a:ea typeface="+mn-ea"/>
                          <a:cs typeface="+mn-cs"/>
                        </a:rPr>
                        <a:t>Diana (Medical Affairs), Sara (RWE), Edward (HEOR), Paul (Market Access), </a:t>
                      </a:r>
                      <a:br>
                        <a:rPr lang="en-US" sz="1400" kern="1200">
                          <a:solidFill>
                            <a:schemeClr val="dk1"/>
                          </a:solidFill>
                          <a:latin typeface="+mn-lt"/>
                          <a:ea typeface="+mn-ea"/>
                          <a:cs typeface="+mn-cs"/>
                        </a:rPr>
                      </a:br>
                      <a:r>
                        <a:rPr lang="en-US" sz="1400" kern="1200">
                          <a:solidFill>
                            <a:schemeClr val="dk1"/>
                          </a:solidFill>
                          <a:latin typeface="+mn-lt"/>
                          <a:ea typeface="+mn-ea"/>
                          <a:cs typeface="+mn-cs"/>
                        </a:rPr>
                        <a:t>Helen (Therapy Area Expert), Gilbert (Clinical Operations – Large)</a:t>
                      </a:r>
                    </a:p>
                  </a:txBody>
                  <a:tcPr marL="138380" marR="138380"/>
                </a:tc>
                <a:extLst>
                  <a:ext uri="{0D108BD9-81ED-4DB2-BD59-A6C34878D82A}">
                    <a16:rowId xmlns:a16="http://schemas.microsoft.com/office/drawing/2014/main" val="609912319"/>
                  </a:ext>
                </a:extLst>
              </a:tr>
              <a:tr h="370840">
                <a:tc>
                  <a:txBody>
                    <a:bodyPr/>
                    <a:lstStyle/>
                    <a:p>
                      <a:r>
                        <a:rPr lang="en-US" sz="1400" b="0">
                          <a:solidFill>
                            <a:srgbClr val="0070C0"/>
                          </a:solidFill>
                        </a:rPr>
                        <a:t>Solutions Promoted</a:t>
                      </a:r>
                    </a:p>
                  </a:txBody>
                  <a:tcPr marL="138380" marR="138380"/>
                </a:tc>
                <a:tc>
                  <a:txBody>
                    <a:bodyPr/>
                    <a:lstStyle/>
                    <a:p>
                      <a:pPr marL="0" algn="l" defTabSz="914400" rtl="0" eaLnBrk="1" latinLnBrk="0" hangingPunct="1"/>
                      <a:r>
                        <a:rPr lang="en-US" sz="1400" kern="1200">
                          <a:solidFill>
                            <a:schemeClr val="dk1"/>
                          </a:solidFill>
                          <a:latin typeface="+mn-lt"/>
                          <a:ea typeface="+mn-ea"/>
                          <a:cs typeface="+mn-cs"/>
                        </a:rPr>
                        <a:t>Real World Solutions</a:t>
                      </a:r>
                    </a:p>
                  </a:txBody>
                  <a:tcPr marL="138380" marR="138380"/>
                </a:tc>
                <a:extLst>
                  <a:ext uri="{0D108BD9-81ED-4DB2-BD59-A6C34878D82A}">
                    <a16:rowId xmlns:a16="http://schemas.microsoft.com/office/drawing/2014/main" val="1848844753"/>
                  </a:ext>
                </a:extLst>
              </a:tr>
              <a:tr h="125229">
                <a:tc>
                  <a:txBody>
                    <a:bodyPr/>
                    <a:lstStyle/>
                    <a:p>
                      <a:r>
                        <a:rPr lang="en-US" sz="1400" b="0">
                          <a:solidFill>
                            <a:srgbClr val="0070C0"/>
                          </a:solidFill>
                        </a:rPr>
                        <a:t>Campaign Countries</a:t>
                      </a:r>
                    </a:p>
                  </a:txBody>
                  <a:tcPr marL="138380" marR="138380"/>
                </a:tc>
                <a:tc>
                  <a:txBody>
                    <a:bodyPr/>
                    <a:lstStyle/>
                    <a:p>
                      <a:pPr marL="285750" lvl="0" indent="-285750">
                        <a:buFont typeface="Arial" panose="020B0604020202020204" pitchFamily="34" charset="0"/>
                        <a:buChar char="•"/>
                      </a:pPr>
                      <a:r>
                        <a:rPr lang="en-US" sz="1400" kern="1200">
                          <a:solidFill>
                            <a:schemeClr val="dk1"/>
                          </a:solidFill>
                          <a:effectLst/>
                          <a:latin typeface="+mn-lt"/>
                          <a:ea typeface="+mn-ea"/>
                          <a:cs typeface="+mn-cs"/>
                        </a:rPr>
                        <a:t>UK, France, Italy, Spain, Switzerland, Netherlands, Denmark, Germany, Belgium, Sweden, Poland </a:t>
                      </a:r>
                      <a:endParaRPr lang="fr-FR" sz="1400" kern="120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a:solidFill>
                            <a:schemeClr val="dk1"/>
                          </a:solidFill>
                          <a:effectLst/>
                          <a:latin typeface="+mn-lt"/>
                          <a:ea typeface="+mn-ea"/>
                          <a:cs typeface="+mn-cs"/>
                        </a:rPr>
                        <a:t>USA, Canada</a:t>
                      </a:r>
                      <a:endParaRPr lang="en-US" sz="1400" b="0" kern="1200">
                        <a:solidFill>
                          <a:schemeClr val="accent3"/>
                        </a:solidFill>
                        <a:latin typeface="+mn-lt"/>
                        <a:ea typeface="+mn-ea"/>
                        <a:cs typeface="+mn-cs"/>
                      </a:endParaRPr>
                    </a:p>
                  </a:txBody>
                  <a:tcPr marL="138380" marR="138380"/>
                </a:tc>
                <a:extLst>
                  <a:ext uri="{0D108BD9-81ED-4DB2-BD59-A6C34878D82A}">
                    <a16:rowId xmlns:a16="http://schemas.microsoft.com/office/drawing/2014/main" val="4178521567"/>
                  </a:ext>
                </a:extLst>
              </a:tr>
              <a:tr h="370840">
                <a:tc>
                  <a:txBody>
                    <a:bodyPr/>
                    <a:lstStyle/>
                    <a:p>
                      <a:r>
                        <a:rPr lang="en-US" sz="1400" b="1">
                          <a:solidFill>
                            <a:srgbClr val="0070C0"/>
                          </a:solidFill>
                        </a:rPr>
                        <a:t>2 Waves</a:t>
                      </a:r>
                    </a:p>
                  </a:txBody>
                  <a:tcPr marL="138380" marR="138380"/>
                </a:tc>
                <a:tc>
                  <a:txBody>
                    <a:bodyPr/>
                    <a:lstStyle/>
                    <a:p>
                      <a:pPr marL="0" algn="l" defTabSz="914400" rtl="0" eaLnBrk="1" latinLnBrk="0" hangingPunct="1"/>
                      <a:r>
                        <a:rPr lang="en-US" sz="1400" b="1" kern="1200">
                          <a:solidFill>
                            <a:schemeClr val="dk1"/>
                          </a:solidFill>
                          <a:latin typeface="+mn-lt"/>
                          <a:ea typeface="+mn-ea"/>
                          <a:cs typeface="+mn-cs"/>
                        </a:rPr>
                        <a:t>Wave 1 </a:t>
                      </a:r>
                      <a:r>
                        <a:rPr lang="en-US" sz="1400" b="0" i="1" kern="1200">
                          <a:solidFill>
                            <a:schemeClr val="dk1"/>
                          </a:solidFill>
                          <a:latin typeface="+mn-lt"/>
                          <a:ea typeface="+mn-ea"/>
                          <a:cs typeface="+mn-cs"/>
                        </a:rPr>
                        <a:t>(9 advertisements) </a:t>
                      </a:r>
                      <a:r>
                        <a:rPr lang="en-US" sz="1400" kern="1200">
                          <a:solidFill>
                            <a:schemeClr val="dk1"/>
                          </a:solidFill>
                          <a:latin typeface="+mn-lt"/>
                          <a:ea typeface="+mn-ea"/>
                          <a:cs typeface="+mn-cs"/>
                        </a:rPr>
                        <a:t>– RWE, RWD to meet Regulatory and Payer requirements</a:t>
                      </a:r>
                      <a:endParaRPr lang="en-US" sz="1400" b="1" kern="1200">
                        <a:solidFill>
                          <a:schemeClr val="accent1"/>
                        </a:solidFill>
                        <a:latin typeface="+mn-lt"/>
                        <a:ea typeface="+mn-ea"/>
                        <a:cs typeface="+mn-cs"/>
                      </a:endParaRPr>
                    </a:p>
                    <a:p>
                      <a:pPr marL="0" algn="l" defTabSz="914400" rtl="0" eaLnBrk="1" latinLnBrk="0" hangingPunct="1"/>
                      <a:r>
                        <a:rPr lang="en-US" sz="1400" b="1" kern="1200">
                          <a:solidFill>
                            <a:schemeClr val="accent3"/>
                          </a:solidFill>
                          <a:latin typeface="+mn-lt"/>
                          <a:ea typeface="+mn-ea"/>
                          <a:cs typeface="+mn-cs"/>
                        </a:rPr>
                        <a:t>Large and Mid  clients</a:t>
                      </a:r>
                    </a:p>
                    <a:p>
                      <a:pPr marL="0" algn="l" defTabSz="914400" rtl="0" eaLnBrk="1" latinLnBrk="0" hangingPunct="1"/>
                      <a:endParaRPr lang="en-US" sz="1400" b="0" kern="1200">
                        <a:solidFill>
                          <a:schemeClr val="tx2"/>
                        </a:solidFill>
                        <a:latin typeface="+mn-lt"/>
                        <a:ea typeface="+mn-ea"/>
                        <a:cs typeface="+mn-cs"/>
                      </a:endParaRPr>
                    </a:p>
                    <a:p>
                      <a:pPr marL="0" algn="l" defTabSz="914400" rtl="0" eaLnBrk="1" latinLnBrk="0" hangingPunct="1"/>
                      <a:r>
                        <a:rPr lang="en-US" sz="1400" b="1" kern="1200">
                          <a:solidFill>
                            <a:schemeClr val="tx2"/>
                          </a:solidFill>
                          <a:latin typeface="+mn-lt"/>
                          <a:ea typeface="+mn-ea"/>
                          <a:cs typeface="+mn-cs"/>
                        </a:rPr>
                        <a:t>Wave 2 </a:t>
                      </a:r>
                      <a:r>
                        <a:rPr lang="en-US" sz="1400" b="0" kern="1200">
                          <a:solidFill>
                            <a:schemeClr val="tx2"/>
                          </a:solidFill>
                          <a:latin typeface="+mn-lt"/>
                          <a:ea typeface="+mn-ea"/>
                          <a:cs typeface="+mn-cs"/>
                        </a:rPr>
                        <a:t>– in preparation</a:t>
                      </a:r>
                    </a:p>
                  </a:txBody>
                  <a:tcPr marL="138380" marR="138380"/>
                </a:tc>
                <a:extLst>
                  <a:ext uri="{0D108BD9-81ED-4DB2-BD59-A6C34878D82A}">
                    <a16:rowId xmlns:a16="http://schemas.microsoft.com/office/drawing/2014/main" val="1732321596"/>
                  </a:ext>
                </a:extLst>
              </a:tr>
              <a:tr h="370840">
                <a:tc>
                  <a:txBody>
                    <a:bodyPr/>
                    <a:lstStyle/>
                    <a:p>
                      <a:r>
                        <a:rPr lang="en-US" sz="1400" b="0">
                          <a:solidFill>
                            <a:srgbClr val="0070C0"/>
                          </a:solidFill>
                        </a:rPr>
                        <a:t>Call to actions</a:t>
                      </a:r>
                    </a:p>
                  </a:txBody>
                  <a:tcPr marL="138380" marR="138380"/>
                </a:tc>
                <a:tc>
                  <a:txBody>
                    <a:bodyPr/>
                    <a:lstStyle/>
                    <a:p>
                      <a:pPr marL="0" algn="l" defTabSz="914400" rtl="0" eaLnBrk="1" latinLnBrk="0" hangingPunct="1"/>
                      <a:r>
                        <a:rPr lang="en-US" sz="1400" kern="1200">
                          <a:solidFill>
                            <a:schemeClr val="dk1"/>
                          </a:solidFill>
                          <a:latin typeface="+mn-lt"/>
                          <a:ea typeface="+mn-ea"/>
                          <a:cs typeface="+mn-cs"/>
                        </a:rPr>
                        <a:t>Let’s Talk</a:t>
                      </a:r>
                      <a:endParaRPr lang="en-US" sz="1400" i="1" kern="1200">
                        <a:solidFill>
                          <a:schemeClr val="dk1"/>
                        </a:solidFill>
                        <a:latin typeface="+mn-lt"/>
                        <a:ea typeface="+mn-ea"/>
                        <a:cs typeface="+mn-cs"/>
                      </a:endParaRPr>
                    </a:p>
                  </a:txBody>
                  <a:tcPr marL="138380" marR="138380"/>
                </a:tc>
                <a:extLst>
                  <a:ext uri="{0D108BD9-81ED-4DB2-BD59-A6C34878D82A}">
                    <a16:rowId xmlns:a16="http://schemas.microsoft.com/office/drawing/2014/main" val="257607985"/>
                  </a:ext>
                </a:extLst>
              </a:tr>
            </a:tbl>
          </a:graphicData>
        </a:graphic>
      </p:graphicFrame>
      <p:sp>
        <p:nvSpPr>
          <p:cNvPr id="8" name="Title 7">
            <a:extLst>
              <a:ext uri="{FF2B5EF4-FFF2-40B4-BE49-F238E27FC236}">
                <a16:creationId xmlns:a16="http://schemas.microsoft.com/office/drawing/2014/main" id="{2F0719A5-5A45-430C-8178-E36AEA96FBBF}"/>
              </a:ext>
            </a:extLst>
          </p:cNvPr>
          <p:cNvSpPr>
            <a:spLocks noGrp="1"/>
          </p:cNvSpPr>
          <p:nvPr>
            <p:ph type="title"/>
          </p:nvPr>
        </p:nvSpPr>
        <p:spPr>
          <a:xfrm>
            <a:off x="383742" y="-123171"/>
            <a:ext cx="11338560" cy="768263"/>
          </a:xfrm>
        </p:spPr>
        <p:txBody>
          <a:bodyPr/>
          <a:lstStyle/>
          <a:p>
            <a:r>
              <a:rPr lang="en-US" sz="2400"/>
              <a:t>Sample Playbook – PPT Edition</a:t>
            </a:r>
          </a:p>
        </p:txBody>
      </p:sp>
      <p:sp>
        <p:nvSpPr>
          <p:cNvPr id="11" name="Text Placeholder 10">
            <a:extLst>
              <a:ext uri="{FF2B5EF4-FFF2-40B4-BE49-F238E27FC236}">
                <a16:creationId xmlns:a16="http://schemas.microsoft.com/office/drawing/2014/main" id="{203CD726-32F7-46AB-A386-54A0A468CAE1}"/>
              </a:ext>
            </a:extLst>
          </p:cNvPr>
          <p:cNvSpPr>
            <a:spLocks noGrp="1"/>
          </p:cNvSpPr>
          <p:nvPr>
            <p:ph type="body" sz="quarter" idx="16"/>
          </p:nvPr>
        </p:nvSpPr>
        <p:spPr>
          <a:xfrm>
            <a:off x="383742" y="645092"/>
            <a:ext cx="11338560" cy="402336"/>
          </a:xfrm>
        </p:spPr>
        <p:txBody>
          <a:bodyPr/>
          <a:lstStyle/>
          <a:p>
            <a:r>
              <a:rPr lang="en-US"/>
              <a:t>Same info required as word document version</a:t>
            </a:r>
          </a:p>
        </p:txBody>
      </p:sp>
    </p:spTree>
    <p:extLst>
      <p:ext uri="{BB962C8B-B14F-4D97-AF65-F5344CB8AC3E}">
        <p14:creationId xmlns:p14="http://schemas.microsoft.com/office/powerpoint/2010/main" val="358897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2565-B463-4A0D-AE01-73E66F414133}"/>
              </a:ext>
            </a:extLst>
          </p:cNvPr>
          <p:cNvSpPr>
            <a:spLocks noGrp="1"/>
          </p:cNvSpPr>
          <p:nvPr>
            <p:ph idx="1"/>
          </p:nvPr>
        </p:nvSpPr>
        <p:spPr/>
        <p:txBody>
          <a:bodyPr/>
          <a:lstStyle/>
          <a:p>
            <a:r>
              <a:rPr lang="en-US"/>
              <a:t>Welcome</a:t>
            </a:r>
          </a:p>
          <a:p>
            <a:r>
              <a:rPr lang="en-US"/>
              <a:t>Best Practice: </a:t>
            </a:r>
            <a:r>
              <a:rPr lang="en-US" i="1"/>
              <a:t>Understanding the MQL Journey</a:t>
            </a:r>
          </a:p>
          <a:p>
            <a:r>
              <a:rPr lang="en-US"/>
              <a:t>Open Q&amp;A/Discussion</a:t>
            </a:r>
          </a:p>
        </p:txBody>
      </p:sp>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7065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E459AF-2D04-4AE3-B4A4-4C5D4993B60D}"/>
              </a:ext>
            </a:extLst>
          </p:cNvPr>
          <p:cNvSpPr>
            <a:spLocks noGrp="1"/>
          </p:cNvSpPr>
          <p:nvPr>
            <p:ph idx="17"/>
          </p:nvPr>
        </p:nvSpPr>
        <p:spPr>
          <a:xfrm>
            <a:off x="448546" y="3834699"/>
            <a:ext cx="3815831" cy="2319815"/>
          </a:xfrm>
        </p:spPr>
        <p:txBody>
          <a:bodyPr/>
          <a:lstStyle/>
          <a:p>
            <a:endParaRPr lang="en-US" sz="1400"/>
          </a:p>
          <a:p>
            <a:endParaRPr lang="en-US" sz="1400"/>
          </a:p>
        </p:txBody>
      </p:sp>
      <p:sp>
        <p:nvSpPr>
          <p:cNvPr id="4" name="Title 3">
            <a:extLst>
              <a:ext uri="{FF2B5EF4-FFF2-40B4-BE49-F238E27FC236}">
                <a16:creationId xmlns:a16="http://schemas.microsoft.com/office/drawing/2014/main" id="{D098B566-EE38-4613-9896-B4C1C98477FD}"/>
              </a:ext>
            </a:extLst>
          </p:cNvPr>
          <p:cNvSpPr>
            <a:spLocks noGrp="1"/>
          </p:cNvSpPr>
          <p:nvPr>
            <p:ph type="title"/>
          </p:nvPr>
        </p:nvSpPr>
        <p:spPr>
          <a:xfrm>
            <a:off x="384694" y="-64777"/>
            <a:ext cx="10797656" cy="768263"/>
          </a:xfrm>
        </p:spPr>
        <p:txBody>
          <a:bodyPr/>
          <a:lstStyle/>
          <a:p>
            <a:r>
              <a:rPr lang="en-US" sz="2400"/>
              <a:t>Sample Playbook –PPT cont.</a:t>
            </a:r>
          </a:p>
        </p:txBody>
      </p:sp>
      <p:sp>
        <p:nvSpPr>
          <p:cNvPr id="6" name="Rectangle 5">
            <a:extLst>
              <a:ext uri="{FF2B5EF4-FFF2-40B4-BE49-F238E27FC236}">
                <a16:creationId xmlns:a16="http://schemas.microsoft.com/office/drawing/2014/main" id="{30F9A8F4-7602-46DE-BBC9-EBBF3D46F4B0}"/>
              </a:ext>
            </a:extLst>
          </p:cNvPr>
          <p:cNvSpPr/>
          <p:nvPr/>
        </p:nvSpPr>
        <p:spPr>
          <a:xfrm>
            <a:off x="5863521" y="910182"/>
            <a:ext cx="6162675" cy="5693866"/>
          </a:xfrm>
          <a:prstGeom prst="rect">
            <a:avLst/>
          </a:prstGeom>
          <a:solidFill>
            <a:schemeClr val="bg1"/>
          </a:solidFill>
          <a:ln w="28575">
            <a:solidFill>
              <a:schemeClr val="accent1"/>
            </a:solidFill>
          </a:ln>
        </p:spPr>
        <p:txBody>
          <a:bodyPr wrap="square">
            <a:spAutoFit/>
          </a:bodyPr>
          <a:lstStyle/>
          <a:p>
            <a:r>
              <a:rPr lang="en-US" sz="1400" b="1"/>
              <a:t>Subject line:</a:t>
            </a:r>
            <a:r>
              <a:rPr lang="en-US" sz="1400"/>
              <a:t> Your RWE follow-up request from LinkedIn</a:t>
            </a:r>
          </a:p>
          <a:p>
            <a:r>
              <a:rPr lang="en-US" sz="1400"/>
              <a:t> </a:t>
            </a:r>
          </a:p>
          <a:p>
            <a:r>
              <a:rPr lang="fr-FR" sz="1400"/>
              <a:t>Dear &lt;NAME&gt;, </a:t>
            </a:r>
          </a:p>
          <a:p>
            <a:r>
              <a:rPr lang="fr-FR" sz="1400"/>
              <a:t> </a:t>
            </a:r>
          </a:p>
          <a:p>
            <a:r>
              <a:rPr lang="fr-FR" sz="1400"/>
              <a:t>Thank you for recently indicating on LinkedIn that you would like to connect and talk about how you can leverage Real World Evidence for your business. </a:t>
            </a:r>
          </a:p>
          <a:p>
            <a:endParaRPr lang="fr-FR" sz="1400"/>
          </a:p>
          <a:p>
            <a:r>
              <a:rPr lang="fr-FR" sz="1400"/>
              <a:t>Please provide some details on your needs. We are happy to talk to you about a whole range of RWE topics including:</a:t>
            </a:r>
            <a:br>
              <a:rPr lang="fr-FR" sz="1400">
                <a:highlight>
                  <a:srgbClr val="FEC488"/>
                </a:highlight>
              </a:rPr>
            </a:br>
            <a:endParaRPr lang="fr-FR" sz="1400">
              <a:highlight>
                <a:srgbClr val="FEC488"/>
              </a:highlight>
            </a:endParaRPr>
          </a:p>
          <a:p>
            <a:pPr marL="742950" lvl="1" indent="-285750">
              <a:buFont typeface="Arial" panose="020B0604020202020204" pitchFamily="34" charset="0"/>
              <a:buChar char="•"/>
            </a:pPr>
            <a:r>
              <a:rPr lang="fr-FR" sz="1400"/>
              <a:t>Leveraging </a:t>
            </a:r>
            <a:r>
              <a:rPr lang="fr-FR" sz="1400" b="1"/>
              <a:t>RWE earlier in the lifecycle</a:t>
            </a:r>
            <a:r>
              <a:rPr lang="fr-FR" sz="1400"/>
              <a:t> to help you more effectively plan for </a:t>
            </a:r>
            <a:r>
              <a:rPr lang="fr-FR" sz="1400" b="1"/>
              <a:t>payer requirements</a:t>
            </a:r>
            <a:endParaRPr lang="fr-FR" sz="1400"/>
          </a:p>
          <a:p>
            <a:pPr marL="742950" lvl="1" indent="-285750">
              <a:buFont typeface="Arial" panose="020B0604020202020204" pitchFamily="34" charset="0"/>
              <a:buChar char="•"/>
            </a:pPr>
            <a:r>
              <a:rPr lang="fr-FR" sz="1400"/>
              <a:t>Generating </a:t>
            </a:r>
            <a:r>
              <a:rPr lang="fr-FR" sz="1400" b="1"/>
              <a:t>research-grade RWE </a:t>
            </a:r>
            <a:r>
              <a:rPr lang="fr-FR" sz="1400"/>
              <a:t>to meet your </a:t>
            </a:r>
            <a:r>
              <a:rPr lang="fr-FR" sz="1400" b="1"/>
              <a:t>regulatory requirements </a:t>
            </a:r>
            <a:r>
              <a:rPr lang="fr-FR" sz="1400"/>
              <a:t>with confidence</a:t>
            </a:r>
          </a:p>
          <a:p>
            <a:pPr marL="742950" lvl="1" indent="-285750">
              <a:buFont typeface="Arial" panose="020B0604020202020204" pitchFamily="34" charset="0"/>
              <a:buChar char="•"/>
            </a:pPr>
            <a:r>
              <a:rPr lang="fr-FR" sz="1400"/>
              <a:t>Enrolling patients up to 50% faster in your site-</a:t>
            </a:r>
            <a:r>
              <a:rPr lang="fr-FR" sz="1400" err="1"/>
              <a:t>based</a:t>
            </a:r>
            <a:r>
              <a:rPr lang="fr-FR" sz="1400"/>
              <a:t> studies </a:t>
            </a:r>
          </a:p>
          <a:p>
            <a:pPr marL="742950" lvl="1" indent="-285750">
              <a:buFont typeface="Arial" panose="020B0604020202020204" pitchFamily="34" charset="0"/>
              <a:buChar char="•"/>
            </a:pPr>
            <a:r>
              <a:rPr lang="fr-FR" sz="1400"/>
              <a:t>Optimizing your long-term </a:t>
            </a:r>
            <a:r>
              <a:rPr lang="fr-FR" sz="1400" b="1"/>
              <a:t>site engagement</a:t>
            </a:r>
            <a:br>
              <a:rPr lang="fr-FR" sz="1400" b="1"/>
            </a:br>
            <a:endParaRPr lang="fr-FR" sz="1400" b="1"/>
          </a:p>
          <a:p>
            <a:pPr marL="742950" lvl="1" indent="-285750">
              <a:buFont typeface="Arial" panose="020B0604020202020204" pitchFamily="34" charset="0"/>
              <a:buChar char="•"/>
            </a:pPr>
            <a:r>
              <a:rPr lang="fr-FR" sz="1400" b="1"/>
              <a:t>Something else? </a:t>
            </a:r>
            <a:r>
              <a:rPr lang="fr-FR" sz="1400"/>
              <a:t>Let us know. </a:t>
            </a:r>
            <a:br>
              <a:rPr lang="fr-FR" sz="1400">
                <a:highlight>
                  <a:srgbClr val="FFFF00"/>
                </a:highlight>
              </a:rPr>
            </a:br>
            <a:endParaRPr lang="fr-FR" sz="1400">
              <a:highlight>
                <a:srgbClr val="FFFF00"/>
              </a:highlight>
            </a:endParaRPr>
          </a:p>
          <a:p>
            <a:r>
              <a:rPr lang="fr-FR" sz="1400"/>
              <a:t>We look forward to hearing from you soon and are at your disposal for any immediate question.</a:t>
            </a:r>
          </a:p>
          <a:p>
            <a:r>
              <a:rPr lang="fr-FR" sz="1400"/>
              <a:t> </a:t>
            </a:r>
          </a:p>
          <a:p>
            <a:r>
              <a:rPr lang="fr-FR" sz="1400"/>
              <a:t>Thank you,</a:t>
            </a:r>
          </a:p>
          <a:p>
            <a:r>
              <a:rPr lang="fr-FR" sz="1400"/>
              <a:t>&lt;NAME&gt;</a:t>
            </a:r>
          </a:p>
          <a:p>
            <a:endParaRPr lang="fr-FR" sz="1400"/>
          </a:p>
        </p:txBody>
      </p:sp>
      <p:sp>
        <p:nvSpPr>
          <p:cNvPr id="7" name="Content Placeholder 1">
            <a:extLst>
              <a:ext uri="{FF2B5EF4-FFF2-40B4-BE49-F238E27FC236}">
                <a16:creationId xmlns:a16="http://schemas.microsoft.com/office/drawing/2014/main" id="{9EEA69DD-EB69-4170-82FA-7BA703B7DB81}"/>
              </a:ext>
            </a:extLst>
          </p:cNvPr>
          <p:cNvSpPr txBox="1">
            <a:spLocks/>
          </p:cNvSpPr>
          <p:nvPr/>
        </p:nvSpPr>
        <p:spPr>
          <a:xfrm>
            <a:off x="300025" y="908817"/>
            <a:ext cx="5414975" cy="5509199"/>
          </a:xfrm>
          <a:prstGeom prst="rect">
            <a:avLst/>
          </a:prstGeom>
          <a:ln w="28575">
            <a:solidFill>
              <a:schemeClr val="accent1"/>
            </a:solidFill>
          </a:ln>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a:t>MQLs will come through for the advertisements</a:t>
            </a:r>
          </a:p>
          <a:p>
            <a:pPr marL="342900" indent="-342900">
              <a:buFont typeface="+mj-lt"/>
              <a:buAutoNum type="arabicPeriod"/>
            </a:pPr>
            <a:r>
              <a:rPr lang="en-US"/>
              <a:t>You have our latest RWS Account Director List </a:t>
            </a:r>
          </a:p>
          <a:p>
            <a:pPr marL="342900" indent="-342900">
              <a:buFont typeface="+mj-lt"/>
              <a:buAutoNum type="arabicPeriod"/>
            </a:pPr>
            <a:r>
              <a:rPr lang="en-US"/>
              <a:t>Follow-up with leads and reach out to them</a:t>
            </a:r>
            <a:endParaRPr lang="en-US" b="1">
              <a:solidFill>
                <a:schemeClr val="accent1"/>
              </a:solidFill>
            </a:endParaRPr>
          </a:p>
          <a:p>
            <a:pPr lvl="3"/>
            <a:r>
              <a:rPr lang="en-US" b="1"/>
              <a:t>Initial Outreach by Inside Sales</a:t>
            </a:r>
            <a:r>
              <a:rPr lang="en-US"/>
              <a:t> and </a:t>
            </a:r>
            <a:r>
              <a:rPr lang="en-US" b="1"/>
              <a:t>upon response loop in Account Director</a:t>
            </a:r>
          </a:p>
          <a:p>
            <a:pPr lvl="4"/>
            <a:r>
              <a:rPr lang="en-US" b="1">
                <a:highlight>
                  <a:srgbClr val="00FFFF"/>
                </a:highlight>
              </a:rPr>
              <a:t>US – initial outreach by Tyler Fleming</a:t>
            </a:r>
          </a:p>
          <a:p>
            <a:pPr lvl="4"/>
            <a:r>
              <a:rPr lang="en-US" b="1">
                <a:highlight>
                  <a:srgbClr val="00FFFF"/>
                </a:highlight>
              </a:rPr>
              <a:t>EU – initial outreach by Arabella Chalmers</a:t>
            </a:r>
          </a:p>
          <a:p>
            <a:pPr lvl="3"/>
            <a:r>
              <a:rPr lang="en-US" b="1"/>
              <a:t>Monitor </a:t>
            </a:r>
            <a:r>
              <a:rPr lang="en-US"/>
              <a:t>and </a:t>
            </a:r>
            <a:r>
              <a:rPr lang="en-US" b="1"/>
              <a:t>track </a:t>
            </a:r>
            <a:r>
              <a:rPr lang="en-US"/>
              <a:t>for responses</a:t>
            </a:r>
          </a:p>
          <a:p>
            <a:pPr lvl="3"/>
            <a:r>
              <a:rPr lang="en-US"/>
              <a:t>Personal emails – if you cannot find the Company email use Outlook with the message on the right</a:t>
            </a:r>
            <a:r>
              <a:rPr lang="en-US" i="1">
                <a:solidFill>
                  <a:schemeClr val="accent1"/>
                </a:solidFill>
              </a:rPr>
              <a:t>.</a:t>
            </a:r>
          </a:p>
          <a:p>
            <a:pPr marL="342900" indent="-342900">
              <a:buFont typeface="+mj-lt"/>
              <a:buAutoNum type="arabicPeriod"/>
            </a:pPr>
            <a:r>
              <a:rPr lang="en-US"/>
              <a:t>If there is </a:t>
            </a:r>
            <a:r>
              <a:rPr lang="en-US" b="1"/>
              <a:t>no Account Director assigned </a:t>
            </a:r>
            <a:r>
              <a:rPr lang="en-US"/>
              <a:t>reach out Pauline Fahey / Susan Harrell.</a:t>
            </a:r>
            <a:endParaRPr lang="en-US" b="1"/>
          </a:p>
          <a:p>
            <a:pPr marL="342900" indent="-342900">
              <a:buFont typeface="+mj-lt"/>
              <a:buAutoNum type="arabicPeriod"/>
            </a:pPr>
            <a:r>
              <a:rPr lang="en-US"/>
              <a:t>Add</a:t>
            </a:r>
            <a:r>
              <a:rPr lang="en-US" b="1"/>
              <a:t> detailed Close status notes  </a:t>
            </a:r>
          </a:p>
        </p:txBody>
      </p:sp>
    </p:spTree>
    <p:extLst>
      <p:ext uri="{BB962C8B-B14F-4D97-AF65-F5344CB8AC3E}">
        <p14:creationId xmlns:p14="http://schemas.microsoft.com/office/powerpoint/2010/main" val="2432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FDB035-E1F0-4CA3-9312-CC5249ACCE0B}"/>
              </a:ext>
            </a:extLst>
          </p:cNvPr>
          <p:cNvSpPr>
            <a:spLocks noGrp="1"/>
          </p:cNvSpPr>
          <p:nvPr>
            <p:ph type="title"/>
          </p:nvPr>
        </p:nvSpPr>
        <p:spPr/>
        <p:txBody>
          <a:bodyPr/>
          <a:lstStyle/>
          <a:p>
            <a:r>
              <a:rPr lang="en-US"/>
              <a:t>Inside Sales Process</a:t>
            </a:r>
          </a:p>
        </p:txBody>
      </p:sp>
    </p:spTree>
    <p:extLst>
      <p:ext uri="{BB962C8B-B14F-4D97-AF65-F5344CB8AC3E}">
        <p14:creationId xmlns:p14="http://schemas.microsoft.com/office/powerpoint/2010/main" val="27245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2E4E-5FB0-46B3-9CB6-607ECC89E222}"/>
              </a:ext>
            </a:extLst>
          </p:cNvPr>
          <p:cNvSpPr>
            <a:spLocks noGrp="1"/>
          </p:cNvSpPr>
          <p:nvPr>
            <p:ph type="title"/>
          </p:nvPr>
        </p:nvSpPr>
        <p:spPr/>
        <p:txBody>
          <a:bodyPr/>
          <a:lstStyle/>
          <a:p>
            <a:r>
              <a:rPr lang="en-US"/>
              <a:t>Inside Sales Follow Up Process</a:t>
            </a:r>
          </a:p>
        </p:txBody>
      </p:sp>
      <p:sp>
        <p:nvSpPr>
          <p:cNvPr id="5" name="Rectangle: Rounded Corners 4">
            <a:extLst>
              <a:ext uri="{FF2B5EF4-FFF2-40B4-BE49-F238E27FC236}">
                <a16:creationId xmlns:a16="http://schemas.microsoft.com/office/drawing/2014/main" id="{2BDFE799-6E0B-4C53-90CB-F2E4B38EC5E7}"/>
              </a:ext>
            </a:extLst>
          </p:cNvPr>
          <p:cNvSpPr/>
          <p:nvPr/>
        </p:nvSpPr>
        <p:spPr>
          <a:xfrm>
            <a:off x="8122799" y="1344997"/>
            <a:ext cx="3267682" cy="42851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gn="ctr">
              <a:defRPr/>
            </a:pPr>
            <a:r>
              <a:rPr lang="en-US" sz="1600" b="1">
                <a:solidFill>
                  <a:srgbClr val="FFFFFF"/>
                </a:solidFill>
              </a:rPr>
              <a:t>Opportunity Creation</a:t>
            </a:r>
          </a:p>
        </p:txBody>
      </p:sp>
      <p:sp>
        <p:nvSpPr>
          <p:cNvPr id="7" name="Rectangle: Rounded Corners 6">
            <a:extLst>
              <a:ext uri="{FF2B5EF4-FFF2-40B4-BE49-F238E27FC236}">
                <a16:creationId xmlns:a16="http://schemas.microsoft.com/office/drawing/2014/main" id="{126B8072-F3BE-4EC7-8636-737E6A7AEA68}"/>
              </a:ext>
            </a:extLst>
          </p:cNvPr>
          <p:cNvSpPr/>
          <p:nvPr/>
        </p:nvSpPr>
        <p:spPr>
          <a:xfrm>
            <a:off x="411226" y="1344997"/>
            <a:ext cx="3267681" cy="42851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Triage</a:t>
            </a:r>
          </a:p>
        </p:txBody>
      </p:sp>
      <p:grpSp>
        <p:nvGrpSpPr>
          <p:cNvPr id="24" name="Group 23">
            <a:extLst>
              <a:ext uri="{FF2B5EF4-FFF2-40B4-BE49-F238E27FC236}">
                <a16:creationId xmlns:a16="http://schemas.microsoft.com/office/drawing/2014/main" id="{210D56CF-8CC6-449C-BB87-50FD69984F02}"/>
              </a:ext>
            </a:extLst>
          </p:cNvPr>
          <p:cNvGrpSpPr/>
          <p:nvPr/>
        </p:nvGrpSpPr>
        <p:grpSpPr>
          <a:xfrm>
            <a:off x="4270575" y="3136190"/>
            <a:ext cx="3267681" cy="2641604"/>
            <a:chOff x="4666588" y="3746254"/>
            <a:chExt cx="2664193" cy="2641604"/>
          </a:xfrm>
        </p:grpSpPr>
        <p:cxnSp>
          <p:nvCxnSpPr>
            <p:cNvPr id="13" name="Straight Connector 12">
              <a:extLst>
                <a:ext uri="{FF2B5EF4-FFF2-40B4-BE49-F238E27FC236}">
                  <a16:creationId xmlns:a16="http://schemas.microsoft.com/office/drawing/2014/main" id="{96E88043-1D76-4D13-A03E-B8FFABE1F641}"/>
                </a:ext>
              </a:extLst>
            </p:cNvPr>
            <p:cNvCxnSpPr>
              <a:cxnSpLocks/>
            </p:cNvCxnSpPr>
            <p:nvPr/>
          </p:nvCxnSpPr>
          <p:spPr>
            <a:xfrm flipV="1">
              <a:off x="4672398" y="4385954"/>
              <a:ext cx="2658383" cy="1"/>
            </a:xfrm>
            <a:prstGeom prst="line">
              <a:avLst/>
            </a:prstGeom>
            <a:ln w="38100" cap="rnd" cmpd="sng">
              <a:solidFill>
                <a:srgbClr val="CACED0"/>
              </a:solidFill>
              <a:roun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880E2C-5A95-450B-9204-AF62E2377698}"/>
                </a:ext>
              </a:extLst>
            </p:cNvPr>
            <p:cNvSpPr txBox="1"/>
            <p:nvPr/>
          </p:nvSpPr>
          <p:spPr>
            <a:xfrm>
              <a:off x="4695588" y="4486624"/>
              <a:ext cx="2635193" cy="1901234"/>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Follows set cadence: 5 attempts within 7-10 business days</a:t>
              </a:r>
              <a:endParaRPr lang="pt-BR" sz="1400">
                <a:latin typeface="Arial" panose="020B0604020202020204" pitchFamily="34" charset="0"/>
                <a:cs typeface="Arial" panose="020B0604020202020204" pitchFamily="34" charset="0"/>
              </a:endParaRPr>
            </a:p>
            <a:p>
              <a:pPr marL="18288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BD will inspect Campaign &amp; Playbook to determine engagement messaging</a:t>
              </a:r>
            </a:p>
            <a:p>
              <a:pPr marL="182880" indent="-182880" fontAlgn="base">
                <a:spcAft>
                  <a:spcPts val="300"/>
                </a:spcAft>
                <a:buFont typeface="Arial" panose="020B0604020202020204" pitchFamily="34" charset="0"/>
                <a:buChar char="•"/>
                <a:defRPr/>
              </a:pPr>
              <a:r>
                <a:rPr kumimoji="0" lang="en-US" sz="1400" i="0" u="none" strike="noStrike" kern="1200" cap="none" spc="0" normalizeH="0" baseline="0" noProof="0">
                  <a:ln>
                    <a:noFill/>
                  </a:ln>
                  <a:effectLst/>
                  <a:uLnTx/>
                  <a:uFillTx/>
                  <a:latin typeface="Arial" panose="020B0604020202020204" pitchFamily="34" charset="0"/>
                  <a:cs typeface="Arial" panose="020B0604020202020204" pitchFamily="34" charset="0"/>
                </a:rPr>
                <a:t>BD will update ‘</a:t>
              </a:r>
              <a:r>
                <a:rPr lang="en-US" sz="1400">
                  <a:latin typeface="Arial" panose="020B0604020202020204" pitchFamily="34" charset="0"/>
                  <a:cs typeface="Arial" panose="020B0604020202020204" pitchFamily="34" charset="0"/>
                </a:rPr>
                <a:t>S</a:t>
              </a:r>
              <a:r>
                <a:rPr kumimoji="0" lang="en-US" sz="1400" i="0" u="none" strike="noStrike" kern="1200" cap="none" spc="0" normalizeH="0" baseline="0" noProof="0">
                  <a:ln>
                    <a:noFill/>
                  </a:ln>
                  <a:effectLst/>
                  <a:uLnTx/>
                  <a:uFillTx/>
                  <a:latin typeface="Arial" panose="020B0604020202020204" pitchFamily="34" charset="0"/>
                  <a:cs typeface="Arial" panose="020B0604020202020204" pitchFamily="34" charset="0"/>
                </a:rPr>
                <a:t>tatus’ reflecting where they are in process and enter notes</a:t>
              </a:r>
            </a:p>
          </p:txBody>
        </p:sp>
        <p:sp>
          <p:nvSpPr>
            <p:cNvPr id="15" name="TextBox 14">
              <a:extLst>
                <a:ext uri="{FF2B5EF4-FFF2-40B4-BE49-F238E27FC236}">
                  <a16:creationId xmlns:a16="http://schemas.microsoft.com/office/drawing/2014/main" id="{DB1AB581-C9F6-4C89-8685-D577F3445BFF}"/>
                </a:ext>
              </a:extLst>
            </p:cNvPr>
            <p:cNvSpPr txBox="1"/>
            <p:nvPr/>
          </p:nvSpPr>
          <p:spPr>
            <a:xfrm>
              <a:off x="4666588" y="3746254"/>
              <a:ext cx="2495398" cy="529738"/>
            </a:xfrm>
            <a:prstGeom prst="rect">
              <a:avLst/>
            </a:prstGeom>
            <a:ln>
              <a:noFill/>
            </a:ln>
          </p:spPr>
          <p:txBody>
            <a:bodyPr vert="horz" wrap="square" lIns="0" tIns="0" rIns="0" bIns="0" numCol="1" rtlCol="0" anchor="b" anchorCtr="0" compatLnSpc="1">
              <a:prstTxWarp prst="textNoShape">
                <a:avLst/>
              </a:prstTxWarp>
              <a:noAutofit/>
            </a:bodyPr>
            <a:lstStyle/>
            <a:p>
              <a:pPr marL="0" marR="0" lvl="0" indent="0" algn="ctr" defTabSz="914400" rtl="0" eaLnBrk="1" fontAlgn="base"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rPr>
                <a:t>Inside Sales BD </a:t>
              </a:r>
            </a:p>
          </p:txBody>
        </p:sp>
      </p:grpSp>
      <p:sp>
        <p:nvSpPr>
          <p:cNvPr id="39" name="Freeform 8">
            <a:extLst>
              <a:ext uri="{FF2B5EF4-FFF2-40B4-BE49-F238E27FC236}">
                <a16:creationId xmlns:a16="http://schemas.microsoft.com/office/drawing/2014/main" id="{18117C45-F660-4879-9EAB-85F811D26DFA}"/>
              </a:ext>
            </a:extLst>
          </p:cNvPr>
          <p:cNvSpPr>
            <a:spLocks noChangeAspect="1"/>
          </p:cNvSpPr>
          <p:nvPr/>
        </p:nvSpPr>
        <p:spPr>
          <a:xfrm>
            <a:off x="3972777" y="2313892"/>
            <a:ext cx="116658" cy="368077"/>
          </a:xfrm>
          <a:custGeom>
            <a:avLst/>
            <a:gdLst>
              <a:gd name="connsiteX0" fmla="*/ 0 w 434714"/>
              <a:gd name="connsiteY0" fmla="*/ 0 h 1573967"/>
              <a:gd name="connsiteX1" fmla="*/ 434714 w 434714"/>
              <a:gd name="connsiteY1" fmla="*/ 809469 h 1573967"/>
              <a:gd name="connsiteX2" fmla="*/ 14990 w 434714"/>
              <a:gd name="connsiteY2" fmla="*/ 1573967 h 1573967"/>
            </a:gdLst>
            <a:ahLst/>
            <a:cxnLst>
              <a:cxn ang="0">
                <a:pos x="connsiteX0" y="connsiteY0"/>
              </a:cxn>
              <a:cxn ang="0">
                <a:pos x="connsiteX1" y="connsiteY1"/>
              </a:cxn>
              <a:cxn ang="0">
                <a:pos x="connsiteX2" y="connsiteY2"/>
              </a:cxn>
            </a:cxnLst>
            <a:rect l="l" t="t" r="r" b="b"/>
            <a:pathLst>
              <a:path w="434714" h="1573967">
                <a:moveTo>
                  <a:pt x="0" y="0"/>
                </a:moveTo>
                <a:lnTo>
                  <a:pt x="434714" y="809469"/>
                </a:lnTo>
                <a:lnTo>
                  <a:pt x="14990" y="1573967"/>
                </a:lnTo>
              </a:path>
            </a:pathLst>
          </a:custGeom>
          <a:ln w="38100" cap="rnd">
            <a:solidFill>
              <a:srgbClr val="CACED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8">
            <a:extLst>
              <a:ext uri="{FF2B5EF4-FFF2-40B4-BE49-F238E27FC236}">
                <a16:creationId xmlns:a16="http://schemas.microsoft.com/office/drawing/2014/main" id="{3E9DF348-4C64-4261-9772-806DE796EB23}"/>
              </a:ext>
            </a:extLst>
          </p:cNvPr>
          <p:cNvSpPr>
            <a:spLocks noChangeAspect="1"/>
          </p:cNvSpPr>
          <p:nvPr/>
        </p:nvSpPr>
        <p:spPr>
          <a:xfrm>
            <a:off x="7772199" y="2313892"/>
            <a:ext cx="116658" cy="368077"/>
          </a:xfrm>
          <a:custGeom>
            <a:avLst/>
            <a:gdLst>
              <a:gd name="connsiteX0" fmla="*/ 0 w 434714"/>
              <a:gd name="connsiteY0" fmla="*/ 0 h 1573967"/>
              <a:gd name="connsiteX1" fmla="*/ 434714 w 434714"/>
              <a:gd name="connsiteY1" fmla="*/ 809469 h 1573967"/>
              <a:gd name="connsiteX2" fmla="*/ 14990 w 434714"/>
              <a:gd name="connsiteY2" fmla="*/ 1573967 h 1573967"/>
            </a:gdLst>
            <a:ahLst/>
            <a:cxnLst>
              <a:cxn ang="0">
                <a:pos x="connsiteX0" y="connsiteY0"/>
              </a:cxn>
              <a:cxn ang="0">
                <a:pos x="connsiteX1" y="connsiteY1"/>
              </a:cxn>
              <a:cxn ang="0">
                <a:pos x="connsiteX2" y="connsiteY2"/>
              </a:cxn>
            </a:cxnLst>
            <a:rect l="l" t="t" r="r" b="b"/>
            <a:pathLst>
              <a:path w="434714" h="1573967">
                <a:moveTo>
                  <a:pt x="0" y="0"/>
                </a:moveTo>
                <a:lnTo>
                  <a:pt x="434714" y="809469"/>
                </a:lnTo>
                <a:lnTo>
                  <a:pt x="14990" y="1573967"/>
                </a:lnTo>
              </a:path>
            </a:pathLst>
          </a:custGeom>
          <a:ln w="38100" cap="rnd">
            <a:solidFill>
              <a:srgbClr val="CACED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66DA548-8358-4B5C-8B6B-E698ADA157D1}"/>
              </a:ext>
            </a:extLst>
          </p:cNvPr>
          <p:cNvSpPr/>
          <p:nvPr/>
        </p:nvSpPr>
        <p:spPr>
          <a:xfrm>
            <a:off x="4270575" y="1344997"/>
            <a:ext cx="3267682" cy="42851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gn="ctr">
              <a:defRPr/>
            </a:pPr>
            <a:r>
              <a:rPr lang="en-US" sz="1600" b="1">
                <a:solidFill>
                  <a:srgbClr val="FFFFFF"/>
                </a:solidFill>
              </a:rPr>
              <a:t>Outreach</a:t>
            </a:r>
          </a:p>
        </p:txBody>
      </p:sp>
      <p:grpSp>
        <p:nvGrpSpPr>
          <p:cNvPr id="36" name="Group 35">
            <a:extLst>
              <a:ext uri="{FF2B5EF4-FFF2-40B4-BE49-F238E27FC236}">
                <a16:creationId xmlns:a16="http://schemas.microsoft.com/office/drawing/2014/main" id="{609F0757-B23D-4F8D-A066-62D71496FC4F}"/>
              </a:ext>
            </a:extLst>
          </p:cNvPr>
          <p:cNvGrpSpPr/>
          <p:nvPr/>
        </p:nvGrpSpPr>
        <p:grpSpPr>
          <a:xfrm>
            <a:off x="411226" y="3147940"/>
            <a:ext cx="3267681" cy="3439424"/>
            <a:chOff x="4666588" y="3746254"/>
            <a:chExt cx="2664193" cy="3439424"/>
          </a:xfrm>
        </p:grpSpPr>
        <p:cxnSp>
          <p:nvCxnSpPr>
            <p:cNvPr id="37" name="Straight Connector 36">
              <a:extLst>
                <a:ext uri="{FF2B5EF4-FFF2-40B4-BE49-F238E27FC236}">
                  <a16:creationId xmlns:a16="http://schemas.microsoft.com/office/drawing/2014/main" id="{0D1F5D56-9BC4-42F9-B559-2F7B24E199BF}"/>
                </a:ext>
              </a:extLst>
            </p:cNvPr>
            <p:cNvCxnSpPr>
              <a:cxnSpLocks/>
            </p:cNvCxnSpPr>
            <p:nvPr/>
          </p:nvCxnSpPr>
          <p:spPr>
            <a:xfrm flipV="1">
              <a:off x="4672398" y="4385954"/>
              <a:ext cx="2658383" cy="1"/>
            </a:xfrm>
            <a:prstGeom prst="line">
              <a:avLst/>
            </a:prstGeom>
            <a:ln w="38100" cap="rnd" cmpd="sng">
              <a:solidFill>
                <a:srgbClr val="CACED0"/>
              </a:solidFill>
              <a:roun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8091136-8B45-44AC-9BBE-267F1482F0B5}"/>
                </a:ext>
              </a:extLst>
            </p:cNvPr>
            <p:cNvSpPr txBox="1"/>
            <p:nvPr/>
          </p:nvSpPr>
          <p:spPr>
            <a:xfrm>
              <a:off x="4695588" y="4486623"/>
              <a:ext cx="2635193" cy="2699055"/>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Action within 48 Business Hours</a:t>
              </a:r>
            </a:p>
            <a:p>
              <a:pPr marL="182880" lvl="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Verifies lead is valid &amp; request is legitimate using LinkedIn Navigator</a:t>
              </a:r>
              <a:endParaRPr lang="pt-BR" sz="1400">
                <a:latin typeface="Arial" panose="020B0604020202020204" pitchFamily="34" charset="0"/>
                <a:cs typeface="Arial" panose="020B0604020202020204" pitchFamily="34" charset="0"/>
              </a:endParaRPr>
            </a:p>
            <a:p>
              <a:pPr marL="182880" lvl="0" indent="-182880" fontAlgn="base">
                <a:spcAft>
                  <a:spcPts val="300"/>
                </a:spcAft>
                <a:buFont typeface="Arial" panose="020B0604020202020204" pitchFamily="34" charset="0"/>
                <a:buChar char="•"/>
                <a:defRPr/>
              </a:pPr>
              <a:r>
                <a:rPr lang="pt-BR" sz="1400">
                  <a:latin typeface="Arial" panose="020B0604020202020204" pitchFamily="34" charset="0"/>
                  <a:cs typeface="Arial" panose="020B0604020202020204" pitchFamily="34" charset="0"/>
                </a:rPr>
                <a:t>Accepted Disposition</a:t>
              </a:r>
            </a:p>
            <a:p>
              <a:pPr marL="628650" lvl="1" indent="-171450" fontAlgn="base">
                <a:spcAft>
                  <a:spcPts val="300"/>
                </a:spcAft>
                <a:buFont typeface="Courier New" panose="02070309020205020404" pitchFamily="49" charset="0"/>
                <a:buChar char="o"/>
                <a:defRPr/>
              </a:pPr>
              <a:r>
                <a:rPr lang="en-US" sz="1200"/>
                <a:t>Verified job title and company</a:t>
              </a:r>
            </a:p>
            <a:p>
              <a:pPr marL="628650" lvl="1" indent="-171450">
                <a:buFont typeface="Courier New" panose="02070309020205020404" pitchFamily="49" charset="0"/>
                <a:buChar char="o"/>
              </a:pPr>
              <a:r>
                <a:rPr lang="en-US" sz="1200"/>
                <a:t>Relevant industry</a:t>
              </a:r>
            </a:p>
            <a:p>
              <a:pPr marL="628650" lvl="1" indent="-171450">
                <a:buFont typeface="Courier New" panose="02070309020205020404" pitchFamily="49" charset="0"/>
                <a:buChar char="o"/>
              </a:pPr>
              <a:r>
                <a:rPr lang="en-US" sz="1200"/>
                <a:t>Great ask for IQVIA offering/material</a:t>
              </a:r>
            </a:p>
            <a:p>
              <a:pPr marL="18288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Not Accepted Disposition</a:t>
              </a:r>
            </a:p>
            <a:p>
              <a:pPr marL="628650" lvl="1" indent="-171450">
                <a:buFont typeface="Courier New" panose="02070309020205020404" pitchFamily="49" charset="0"/>
                <a:buChar char="o"/>
              </a:pPr>
              <a:r>
                <a:rPr lang="en-US" sz="1200"/>
                <a:t>Student/intern</a:t>
              </a:r>
            </a:p>
            <a:p>
              <a:pPr marL="628650" lvl="1" indent="-171450">
                <a:buFont typeface="Courier New" panose="02070309020205020404" pitchFamily="49" charset="0"/>
                <a:buChar char="o"/>
              </a:pPr>
              <a:r>
                <a:rPr lang="en-US" sz="1200"/>
                <a:t>No comments added, </a:t>
              </a:r>
              <a:r>
                <a:rPr lang="en-US" sz="1200" err="1"/>
                <a:t>gmail</a:t>
              </a:r>
              <a:r>
                <a:rPr lang="en-US" sz="1200"/>
                <a:t> </a:t>
              </a:r>
            </a:p>
            <a:p>
              <a:pPr marL="628650" lvl="1" indent="-171450">
                <a:buFont typeface="Courier New" panose="02070309020205020404" pitchFamily="49" charset="0"/>
                <a:buChar char="o"/>
              </a:pPr>
              <a:r>
                <a:rPr lang="en-US" sz="1200"/>
                <a:t>unable to find on LI </a:t>
              </a:r>
            </a:p>
            <a:p>
              <a:pPr marL="182880" indent="-182880" fontAlgn="base">
                <a:spcAft>
                  <a:spcPts val="300"/>
                </a:spcAft>
                <a:buFont typeface="Arial" panose="020B0604020202020204" pitchFamily="34" charset="0"/>
                <a:buChar char="•"/>
                <a:defRPr/>
              </a:pPr>
              <a:endParaRPr lang="en-US" sz="1400">
                <a:latin typeface="Arial" panose="020B0604020202020204" pitchFamily="34" charset="0"/>
                <a:cs typeface="Arial" panose="020B0604020202020204" pitchFamily="34" charset="0"/>
              </a:endParaRPr>
            </a:p>
            <a:p>
              <a:pPr marL="182880" lvl="0" indent="-182880" fontAlgn="base">
                <a:spcAft>
                  <a:spcPts val="300"/>
                </a:spcAft>
                <a:buFont typeface="Arial" panose="020B0604020202020204" pitchFamily="34" charset="0"/>
                <a:buChar char="•"/>
                <a:defRPr/>
              </a:pPr>
              <a:endParaRPr lang="pt-BR" sz="14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D859B55-7760-437D-8CF5-A4F065982038}"/>
                </a:ext>
              </a:extLst>
            </p:cNvPr>
            <p:cNvSpPr txBox="1"/>
            <p:nvPr/>
          </p:nvSpPr>
          <p:spPr>
            <a:xfrm>
              <a:off x="4666588" y="3746254"/>
              <a:ext cx="2495398" cy="529738"/>
            </a:xfrm>
            <a:prstGeom prst="rect">
              <a:avLst/>
            </a:prstGeom>
            <a:ln>
              <a:noFill/>
            </a:ln>
          </p:spPr>
          <p:txBody>
            <a:bodyPr vert="horz" wrap="square" lIns="0" tIns="0" rIns="0" bIns="0" numCol="1" rtlCol="0" anchor="b" anchorCtr="0" compatLnSpc="1">
              <a:prstTxWarp prst="textNoShape">
                <a:avLst/>
              </a:prstTxWarp>
              <a:noAutofit/>
            </a:bodyPr>
            <a:lstStyle/>
            <a:p>
              <a:pPr marL="0" marR="0" lvl="0" indent="0" algn="ctr" defTabSz="914400" rtl="0" eaLnBrk="1" fontAlgn="base"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rPr>
                <a:t>Pipeline Team </a:t>
              </a:r>
            </a:p>
          </p:txBody>
        </p:sp>
      </p:grpSp>
      <p:grpSp>
        <p:nvGrpSpPr>
          <p:cNvPr id="49" name="Group 48">
            <a:extLst>
              <a:ext uri="{FF2B5EF4-FFF2-40B4-BE49-F238E27FC236}">
                <a16:creationId xmlns:a16="http://schemas.microsoft.com/office/drawing/2014/main" id="{CEAB7301-C667-4729-931A-2B4B6D57A723}"/>
              </a:ext>
            </a:extLst>
          </p:cNvPr>
          <p:cNvGrpSpPr/>
          <p:nvPr/>
        </p:nvGrpSpPr>
        <p:grpSpPr>
          <a:xfrm>
            <a:off x="8122800" y="3147940"/>
            <a:ext cx="3303251" cy="3320582"/>
            <a:chOff x="4666588" y="3746254"/>
            <a:chExt cx="2693194" cy="3320582"/>
          </a:xfrm>
        </p:grpSpPr>
        <p:cxnSp>
          <p:nvCxnSpPr>
            <p:cNvPr id="50" name="Straight Connector 49">
              <a:extLst>
                <a:ext uri="{FF2B5EF4-FFF2-40B4-BE49-F238E27FC236}">
                  <a16:creationId xmlns:a16="http://schemas.microsoft.com/office/drawing/2014/main" id="{CB1BE230-DD53-4AA1-8271-3299CD5F0F17}"/>
                </a:ext>
              </a:extLst>
            </p:cNvPr>
            <p:cNvCxnSpPr>
              <a:cxnSpLocks/>
            </p:cNvCxnSpPr>
            <p:nvPr/>
          </p:nvCxnSpPr>
          <p:spPr>
            <a:xfrm flipV="1">
              <a:off x="4672398" y="4385954"/>
              <a:ext cx="2658383" cy="1"/>
            </a:xfrm>
            <a:prstGeom prst="line">
              <a:avLst/>
            </a:prstGeom>
            <a:ln w="38100" cap="rnd" cmpd="sng">
              <a:solidFill>
                <a:srgbClr val="CACED0"/>
              </a:solidFill>
              <a:roun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62AF7EC-FEBE-4A41-93EB-5A53C99C6ACE}"/>
                </a:ext>
              </a:extLst>
            </p:cNvPr>
            <p:cNvSpPr txBox="1"/>
            <p:nvPr/>
          </p:nvSpPr>
          <p:spPr>
            <a:xfrm>
              <a:off x="4695588" y="4486623"/>
              <a:ext cx="2664194" cy="2580213"/>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BD will attempt to generate an Opp from the MQL</a:t>
              </a:r>
              <a:endParaRPr lang="pt-BR" sz="1400">
                <a:latin typeface="Arial" panose="020B0604020202020204" pitchFamily="34" charset="0"/>
                <a:cs typeface="Arial" panose="020B0604020202020204" pitchFamily="34" charset="0"/>
              </a:endParaRPr>
            </a:p>
            <a:p>
              <a:pPr marL="182880" indent="-182880" fontAlgn="base">
                <a:spcAft>
                  <a:spcPts val="300"/>
                </a:spcAft>
                <a:buFont typeface="Arial" panose="020B0604020202020204" pitchFamily="34" charset="0"/>
                <a:buChar char="•"/>
                <a:defRPr/>
              </a:pPr>
              <a:r>
                <a:rPr lang="en-US" sz="1400">
                  <a:latin typeface="Arial" panose="020B0604020202020204" pitchFamily="34" charset="0"/>
                  <a:cs typeface="Arial" panose="020B0604020202020204" pitchFamily="34" charset="0"/>
                </a:rPr>
                <a:t>If an opportunity is created:</a:t>
              </a:r>
            </a:p>
            <a:p>
              <a:pPr marL="742950" lvl="1" indent="-285750" fontAlgn="base">
                <a:spcAft>
                  <a:spcPts val="300"/>
                </a:spcAft>
                <a:buFont typeface="Courier New" panose="02070309020205020404" pitchFamily="49" charset="0"/>
                <a:buChar char="o"/>
                <a:defRPr/>
              </a:pPr>
              <a:r>
                <a:rPr lang="en-US" sz="1400">
                  <a:latin typeface="Arial" panose="020B0604020202020204" pitchFamily="34" charset="0"/>
                  <a:cs typeface="Arial" panose="020B0604020202020204" pitchFamily="34" charset="0"/>
                </a:rPr>
                <a:t>Update MQL Status to ‘Opportunity Created’</a:t>
              </a:r>
            </a:p>
            <a:p>
              <a:pPr marL="742950" lvl="1" indent="-285750" fontAlgn="base">
                <a:spcAft>
                  <a:spcPts val="300"/>
                </a:spcAft>
                <a:buFont typeface="Courier New" panose="02070309020205020404" pitchFamily="49" charset="0"/>
                <a:buChar char="o"/>
                <a:defRPr/>
              </a:pPr>
              <a:r>
                <a:rPr lang="en-US" sz="1400">
                  <a:latin typeface="Arial" panose="020B0604020202020204" pitchFamily="34" charset="0"/>
                  <a:cs typeface="Arial" panose="020B0604020202020204" pitchFamily="34" charset="0"/>
                </a:rPr>
                <a:t>Create Opp in Salesforce</a:t>
              </a:r>
            </a:p>
            <a:p>
              <a:pPr marL="742950" lvl="1" indent="-285750" fontAlgn="base">
                <a:spcAft>
                  <a:spcPts val="300"/>
                </a:spcAft>
                <a:buFont typeface="Courier New" panose="02070309020205020404" pitchFamily="49" charset="0"/>
                <a:buChar char="o"/>
                <a:defRPr/>
              </a:pPr>
              <a:r>
                <a:rPr lang="en-US" sz="1400">
                  <a:latin typeface="Arial" panose="020B0604020202020204" pitchFamily="34" charset="0"/>
                  <a:cs typeface="Arial" panose="020B0604020202020204" pitchFamily="34" charset="0"/>
                </a:rPr>
                <a:t>Link Opp to the MQL via Related field</a:t>
              </a:r>
            </a:p>
            <a:p>
              <a:pPr fontAlgn="base">
                <a:spcAft>
                  <a:spcPts val="300"/>
                </a:spcAft>
                <a:defRPr/>
              </a:pPr>
              <a:endPar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C5B78B15-D3BB-43AE-BE42-5908C6265094}"/>
                </a:ext>
              </a:extLst>
            </p:cNvPr>
            <p:cNvSpPr txBox="1"/>
            <p:nvPr/>
          </p:nvSpPr>
          <p:spPr>
            <a:xfrm>
              <a:off x="4666588" y="3746254"/>
              <a:ext cx="2495398" cy="529738"/>
            </a:xfrm>
            <a:prstGeom prst="rect">
              <a:avLst/>
            </a:prstGeom>
            <a:ln>
              <a:noFill/>
            </a:ln>
          </p:spPr>
          <p:txBody>
            <a:bodyPr vert="horz" wrap="square" lIns="0" tIns="0" rIns="0" bIns="0" numCol="1" rtlCol="0" anchor="b" anchorCtr="0" compatLnSpc="1">
              <a:prstTxWarp prst="textNoShape">
                <a:avLst/>
              </a:prstTxWarp>
              <a:noAutofit/>
            </a:bodyPr>
            <a:lstStyle/>
            <a:p>
              <a:pPr marL="0" marR="0" lvl="0" indent="0" algn="ctr" defTabSz="914400" rtl="0" eaLnBrk="1" fontAlgn="base"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chemeClr val="accent5"/>
                  </a:solidFill>
                  <a:effectLst/>
                  <a:uLnTx/>
                  <a:uFillTx/>
                  <a:latin typeface="Arial" panose="020B0604020202020204" pitchFamily="34" charset="0"/>
                  <a:ea typeface="+mn-ea"/>
                  <a:cs typeface="Arial" panose="020B0604020202020204" pitchFamily="34" charset="0"/>
                </a:rPr>
                <a:t>Inside Sales BD </a:t>
              </a:r>
            </a:p>
          </p:txBody>
        </p:sp>
      </p:grpSp>
      <p:sp>
        <p:nvSpPr>
          <p:cNvPr id="45" name="TextBox 1">
            <a:extLst>
              <a:ext uri="{FF2B5EF4-FFF2-40B4-BE49-F238E27FC236}">
                <a16:creationId xmlns:a16="http://schemas.microsoft.com/office/drawing/2014/main" id="{AC4FD9E6-E5D7-4789-B8C5-5B5149790EE4}"/>
              </a:ext>
            </a:extLst>
          </p:cNvPr>
          <p:cNvSpPr txBox="1"/>
          <p:nvPr/>
        </p:nvSpPr>
        <p:spPr>
          <a:xfrm>
            <a:off x="5669416" y="2154453"/>
            <a:ext cx="470000" cy="707886"/>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a:solidFill>
                  <a:schemeClr val="accent5"/>
                </a:solidFill>
              </a:rPr>
              <a:t>2</a:t>
            </a:r>
          </a:p>
        </p:txBody>
      </p:sp>
      <p:sp>
        <p:nvSpPr>
          <p:cNvPr id="48" name="TextBox 1">
            <a:extLst>
              <a:ext uri="{FF2B5EF4-FFF2-40B4-BE49-F238E27FC236}">
                <a16:creationId xmlns:a16="http://schemas.microsoft.com/office/drawing/2014/main" id="{B6A35990-DA1D-464B-BE94-9E967BE9AB14}"/>
              </a:ext>
            </a:extLst>
          </p:cNvPr>
          <p:cNvSpPr txBox="1"/>
          <p:nvPr/>
        </p:nvSpPr>
        <p:spPr>
          <a:xfrm>
            <a:off x="9632283" y="2129137"/>
            <a:ext cx="470000" cy="707886"/>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a:solidFill>
                  <a:schemeClr val="accent5"/>
                </a:solidFill>
              </a:rPr>
              <a:t>3</a:t>
            </a:r>
          </a:p>
        </p:txBody>
      </p:sp>
      <p:sp>
        <p:nvSpPr>
          <p:cNvPr id="53" name="TextBox 1">
            <a:extLst>
              <a:ext uri="{FF2B5EF4-FFF2-40B4-BE49-F238E27FC236}">
                <a16:creationId xmlns:a16="http://schemas.microsoft.com/office/drawing/2014/main" id="{73851A28-2C94-4547-A65B-300AEDE6480C}"/>
              </a:ext>
            </a:extLst>
          </p:cNvPr>
          <p:cNvSpPr txBox="1"/>
          <p:nvPr/>
        </p:nvSpPr>
        <p:spPr>
          <a:xfrm>
            <a:off x="1706550" y="2143987"/>
            <a:ext cx="469999"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a:solidFill>
                  <a:schemeClr val="accent5"/>
                </a:solidFill>
              </a:rPr>
              <a:t>1</a:t>
            </a:r>
          </a:p>
        </p:txBody>
      </p:sp>
    </p:spTree>
    <p:extLst>
      <p:ext uri="{BB962C8B-B14F-4D97-AF65-F5344CB8AC3E}">
        <p14:creationId xmlns:p14="http://schemas.microsoft.com/office/powerpoint/2010/main" val="310553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0B12C59-C37F-4933-9128-A2FC686C4E21}"/>
              </a:ext>
            </a:extLst>
          </p:cNvPr>
          <p:cNvGraphicFramePr>
            <a:graphicFrameLocks noGrp="1"/>
          </p:cNvGraphicFramePr>
          <p:nvPr>
            <p:ph idx="17"/>
          </p:nvPr>
        </p:nvGraphicFramePr>
        <p:xfrm>
          <a:off x="384694" y="1666387"/>
          <a:ext cx="7595172" cy="3696384"/>
        </p:xfrm>
        <a:graphic>
          <a:graphicData uri="http://schemas.openxmlformats.org/drawingml/2006/table">
            <a:tbl>
              <a:tblPr firstRow="1" bandRow="1">
                <a:tableStyleId>{5C22544A-7EE6-4342-B048-85BDC9FD1C3A}</a:tableStyleId>
              </a:tblPr>
              <a:tblGrid>
                <a:gridCol w="944113">
                  <a:extLst>
                    <a:ext uri="{9D8B030D-6E8A-4147-A177-3AD203B41FA5}">
                      <a16:colId xmlns:a16="http://schemas.microsoft.com/office/drawing/2014/main" val="1005522284"/>
                    </a:ext>
                  </a:extLst>
                </a:gridCol>
                <a:gridCol w="1395663">
                  <a:extLst>
                    <a:ext uri="{9D8B030D-6E8A-4147-A177-3AD203B41FA5}">
                      <a16:colId xmlns:a16="http://schemas.microsoft.com/office/drawing/2014/main" val="1782820120"/>
                    </a:ext>
                  </a:extLst>
                </a:gridCol>
                <a:gridCol w="1395664">
                  <a:extLst>
                    <a:ext uri="{9D8B030D-6E8A-4147-A177-3AD203B41FA5}">
                      <a16:colId xmlns:a16="http://schemas.microsoft.com/office/drawing/2014/main" val="3657123364"/>
                    </a:ext>
                  </a:extLst>
                </a:gridCol>
                <a:gridCol w="1299410">
                  <a:extLst>
                    <a:ext uri="{9D8B030D-6E8A-4147-A177-3AD203B41FA5}">
                      <a16:colId xmlns:a16="http://schemas.microsoft.com/office/drawing/2014/main" val="4055525557"/>
                    </a:ext>
                  </a:extLst>
                </a:gridCol>
                <a:gridCol w="1212783">
                  <a:extLst>
                    <a:ext uri="{9D8B030D-6E8A-4147-A177-3AD203B41FA5}">
                      <a16:colId xmlns:a16="http://schemas.microsoft.com/office/drawing/2014/main" val="973262473"/>
                    </a:ext>
                  </a:extLst>
                </a:gridCol>
                <a:gridCol w="1347539">
                  <a:extLst>
                    <a:ext uri="{9D8B030D-6E8A-4147-A177-3AD203B41FA5}">
                      <a16:colId xmlns:a16="http://schemas.microsoft.com/office/drawing/2014/main" val="1109337789"/>
                    </a:ext>
                  </a:extLst>
                </a:gridCol>
              </a:tblGrid>
              <a:tr h="542699">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Day 1</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Day 2</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Day 4</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Day 8</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Day 10</a:t>
                      </a:r>
                    </a:p>
                  </a:txBody>
                  <a:tcPr/>
                </a:tc>
                <a:extLst>
                  <a:ext uri="{0D108BD9-81ED-4DB2-BD59-A6C34878D82A}">
                    <a16:rowId xmlns:a16="http://schemas.microsoft.com/office/drawing/2014/main" val="299315958"/>
                  </a:ext>
                </a:extLst>
              </a:tr>
              <a:tr h="542699">
                <a:tc rowSpan="2">
                  <a:txBody>
                    <a:bodyPr/>
                    <a:lstStyle/>
                    <a:p>
                      <a:r>
                        <a:rPr lang="en-US" sz="1100" b="1"/>
                        <a:t>Cadence</a:t>
                      </a:r>
                    </a:p>
                  </a:txBody>
                  <a:tcPr/>
                </a:tc>
                <a:tc>
                  <a:txBody>
                    <a:bodyPr/>
                    <a:lstStyle/>
                    <a:p>
                      <a:r>
                        <a:rPr lang="en-US" sz="1200"/>
                        <a:t>PC1 &amp; EM1</a:t>
                      </a:r>
                    </a:p>
                  </a:txBody>
                  <a:tcPr/>
                </a:tc>
                <a:tc>
                  <a:txBody>
                    <a:bodyPr/>
                    <a:lstStyle/>
                    <a:p>
                      <a:r>
                        <a:rPr lang="en-US" sz="1200"/>
                        <a:t>PC2/VM1 &amp; EM2</a:t>
                      </a:r>
                    </a:p>
                  </a:txBody>
                  <a:tcPr/>
                </a:tc>
                <a:tc>
                  <a:txBody>
                    <a:bodyPr/>
                    <a:lstStyle/>
                    <a:p>
                      <a:r>
                        <a:rPr lang="en-US" sz="1200"/>
                        <a:t>LI1 &amp; EM3 (same msg)</a:t>
                      </a:r>
                    </a:p>
                  </a:txBody>
                  <a:tcPr/>
                </a:tc>
                <a:tc>
                  <a:txBody>
                    <a:bodyPr/>
                    <a:lstStyle/>
                    <a:p>
                      <a:r>
                        <a:rPr lang="en-US" sz="1200"/>
                        <a:t>PC 3 &amp; EM4</a:t>
                      </a:r>
                    </a:p>
                  </a:txBody>
                  <a:tcPr/>
                </a:tc>
                <a:tc>
                  <a:txBody>
                    <a:bodyPr/>
                    <a:lstStyle/>
                    <a:p>
                      <a:r>
                        <a:rPr lang="en-US" sz="1200"/>
                        <a:t>EM5; close out</a:t>
                      </a:r>
                    </a:p>
                  </a:txBody>
                  <a:tcPr/>
                </a:tc>
                <a:extLst>
                  <a:ext uri="{0D108BD9-81ED-4DB2-BD59-A6C34878D82A}">
                    <a16:rowId xmlns:a16="http://schemas.microsoft.com/office/drawing/2014/main" val="3977352275"/>
                  </a:ext>
                </a:extLst>
              </a:tr>
              <a:tr h="976859">
                <a:tc vMerge="1">
                  <a:txBody>
                    <a:bodyPr/>
                    <a:lstStyle/>
                    <a:p>
                      <a:endParaRPr lang="en-US" sz="1100"/>
                    </a:p>
                  </a:txBody>
                  <a:tcPr/>
                </a:tc>
                <a:tc>
                  <a:txBody>
                    <a:bodyPr/>
                    <a:lstStyle/>
                    <a:p>
                      <a:r>
                        <a:rPr lang="en-US" sz="1200"/>
                        <a:t>If no answer, then EM1</a:t>
                      </a:r>
                    </a:p>
                  </a:txBody>
                  <a:tcPr/>
                </a:tc>
                <a:tc>
                  <a:txBody>
                    <a:bodyPr/>
                    <a:lstStyle/>
                    <a:p>
                      <a:r>
                        <a:rPr lang="en-US" sz="1200"/>
                        <a:t>Different time of day</a:t>
                      </a:r>
                    </a:p>
                  </a:txBody>
                  <a:tcPr/>
                </a:tc>
                <a:tc>
                  <a:txBody>
                    <a:bodyPr/>
                    <a:lstStyle/>
                    <a:p>
                      <a:r>
                        <a:rPr lang="en-US" sz="1200"/>
                        <a:t>Attempt LI messaging and/or EM follow up</a:t>
                      </a:r>
                    </a:p>
                  </a:txBody>
                  <a:tcPr/>
                </a:tc>
                <a:tc>
                  <a:txBody>
                    <a:bodyPr/>
                    <a:lstStyle/>
                    <a:p>
                      <a:r>
                        <a:rPr lang="en-US" sz="1200"/>
                        <a:t>PC &amp; EM follow up</a:t>
                      </a:r>
                    </a:p>
                  </a:txBody>
                  <a:tcPr/>
                </a:tc>
                <a:tc>
                  <a:txBody>
                    <a:bodyPr/>
                    <a:lstStyle/>
                    <a:p>
                      <a:r>
                        <a:rPr lang="en-US" sz="1200"/>
                        <a:t>EM for follow up, last attempt, future need</a:t>
                      </a:r>
                    </a:p>
                  </a:txBody>
                  <a:tcPr/>
                </a:tc>
                <a:extLst>
                  <a:ext uri="{0D108BD9-81ED-4DB2-BD59-A6C34878D82A}">
                    <a16:rowId xmlns:a16="http://schemas.microsoft.com/office/drawing/2014/main" val="3599224317"/>
                  </a:ext>
                </a:extLst>
              </a:tr>
              <a:tr h="1193938">
                <a:tc>
                  <a:txBody>
                    <a:bodyPr/>
                    <a:lstStyle/>
                    <a:p>
                      <a:r>
                        <a:rPr lang="en-US" sz="1100" b="1"/>
                        <a:t>CRM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Change status of MQL to Attempt 1</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Change status of MQL to Attempt 2</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Change status of MQL to Attempt 3</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Change status of MQL to Attempt 4</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Change status of MQL to completed/selected outcome</a:t>
                      </a:r>
                    </a:p>
                    <a:p>
                      <a:endParaRPr lang="en-US" sz="1200"/>
                    </a:p>
                  </a:txBody>
                  <a:tcPr/>
                </a:tc>
                <a:extLst>
                  <a:ext uri="{0D108BD9-81ED-4DB2-BD59-A6C34878D82A}">
                    <a16:rowId xmlns:a16="http://schemas.microsoft.com/office/drawing/2014/main" val="3428225505"/>
                  </a:ext>
                </a:extLst>
              </a:tr>
              <a:tr h="440189">
                <a:tc>
                  <a:txBody>
                    <a:bodyPr/>
                    <a:lstStyle/>
                    <a:p>
                      <a:r>
                        <a:rPr lang="en-US" sz="1100" b="1"/>
                        <a:t>Sample days</a:t>
                      </a:r>
                    </a:p>
                  </a:txBody>
                  <a:tcPr/>
                </a:tc>
                <a:tc>
                  <a:txBody>
                    <a:bodyPr/>
                    <a:lstStyle/>
                    <a:p>
                      <a:r>
                        <a:rPr lang="en-US" sz="1200"/>
                        <a:t>Monday</a:t>
                      </a:r>
                    </a:p>
                  </a:txBody>
                  <a:tcPr/>
                </a:tc>
                <a:tc>
                  <a:txBody>
                    <a:bodyPr/>
                    <a:lstStyle/>
                    <a:p>
                      <a:r>
                        <a:rPr lang="en-US" sz="1200"/>
                        <a:t>Tuesday</a:t>
                      </a:r>
                    </a:p>
                  </a:txBody>
                  <a:tcPr/>
                </a:tc>
                <a:tc>
                  <a:txBody>
                    <a:bodyPr/>
                    <a:lstStyle/>
                    <a:p>
                      <a:r>
                        <a:rPr lang="en-US" sz="1200"/>
                        <a:t>Thursday</a:t>
                      </a:r>
                    </a:p>
                  </a:txBody>
                  <a:tcPr/>
                </a:tc>
                <a:tc>
                  <a:txBody>
                    <a:bodyPr/>
                    <a:lstStyle/>
                    <a:p>
                      <a:r>
                        <a:rPr lang="en-US" sz="1200"/>
                        <a:t>Monday</a:t>
                      </a:r>
                    </a:p>
                  </a:txBody>
                  <a:tcPr/>
                </a:tc>
                <a:tc>
                  <a:txBody>
                    <a:bodyPr/>
                    <a:lstStyle/>
                    <a:p>
                      <a:r>
                        <a:rPr lang="en-US" sz="1200"/>
                        <a:t>Wednesday</a:t>
                      </a:r>
                    </a:p>
                  </a:txBody>
                  <a:tcPr/>
                </a:tc>
                <a:extLst>
                  <a:ext uri="{0D108BD9-81ED-4DB2-BD59-A6C34878D82A}">
                    <a16:rowId xmlns:a16="http://schemas.microsoft.com/office/drawing/2014/main" val="182526679"/>
                  </a:ext>
                </a:extLst>
              </a:tr>
            </a:tbl>
          </a:graphicData>
        </a:graphic>
      </p:graphicFrame>
      <p:sp>
        <p:nvSpPr>
          <p:cNvPr id="3" name="Text Placeholder 2">
            <a:extLst>
              <a:ext uri="{FF2B5EF4-FFF2-40B4-BE49-F238E27FC236}">
                <a16:creationId xmlns:a16="http://schemas.microsoft.com/office/drawing/2014/main" id="{09C71799-E0B7-4A93-BCA1-19E15E9E792B}"/>
              </a:ext>
            </a:extLst>
          </p:cNvPr>
          <p:cNvSpPr>
            <a:spLocks noGrp="1"/>
          </p:cNvSpPr>
          <p:nvPr>
            <p:ph type="body" sz="quarter" idx="15"/>
          </p:nvPr>
        </p:nvSpPr>
        <p:spPr/>
        <p:txBody>
          <a:bodyPr/>
          <a:lstStyle/>
          <a:p>
            <a:r>
              <a:rPr lang="en-US" sz="2000"/>
              <a:t>Inside sales BDs will look at your campaign and find the associated playbook to send follow up messaging</a:t>
            </a:r>
          </a:p>
          <a:p>
            <a:endParaRPr lang="en-US" sz="2000"/>
          </a:p>
          <a:p>
            <a:r>
              <a:rPr lang="en-US" sz="2000"/>
              <a:t>Inside sales follows a set cadence for outreaching on MQLs</a:t>
            </a:r>
          </a:p>
          <a:p>
            <a:endParaRPr lang="en-US"/>
          </a:p>
        </p:txBody>
      </p:sp>
      <p:sp>
        <p:nvSpPr>
          <p:cNvPr id="4" name="Text Placeholder 3">
            <a:extLst>
              <a:ext uri="{FF2B5EF4-FFF2-40B4-BE49-F238E27FC236}">
                <a16:creationId xmlns:a16="http://schemas.microsoft.com/office/drawing/2014/main" id="{C95554BC-BBAB-422D-8E73-3441A5554670}"/>
              </a:ext>
            </a:extLst>
          </p:cNvPr>
          <p:cNvSpPr>
            <a:spLocks noGrp="1"/>
          </p:cNvSpPr>
          <p:nvPr>
            <p:ph type="body" sz="quarter" idx="16"/>
          </p:nvPr>
        </p:nvSpPr>
        <p:spPr/>
        <p:txBody>
          <a:bodyPr/>
          <a:lstStyle/>
          <a:p>
            <a:r>
              <a:rPr lang="en-US"/>
              <a:t>Cadence for GIS BDs – 5 attempts within 7-10 days is standard</a:t>
            </a:r>
          </a:p>
          <a:p>
            <a:endParaRPr lang="en-US"/>
          </a:p>
        </p:txBody>
      </p:sp>
      <p:sp>
        <p:nvSpPr>
          <p:cNvPr id="5" name="Title 4">
            <a:extLst>
              <a:ext uri="{FF2B5EF4-FFF2-40B4-BE49-F238E27FC236}">
                <a16:creationId xmlns:a16="http://schemas.microsoft.com/office/drawing/2014/main" id="{B3A5C269-92F4-45E2-B739-7A94EA07BBDC}"/>
              </a:ext>
            </a:extLst>
          </p:cNvPr>
          <p:cNvSpPr>
            <a:spLocks noGrp="1"/>
          </p:cNvSpPr>
          <p:nvPr>
            <p:ph type="title"/>
          </p:nvPr>
        </p:nvSpPr>
        <p:spPr/>
        <p:txBody>
          <a:bodyPr/>
          <a:lstStyle/>
          <a:p>
            <a:r>
              <a:rPr lang="en-US"/>
              <a:t>Inside Sales Follow Up</a:t>
            </a:r>
          </a:p>
        </p:txBody>
      </p:sp>
      <p:sp>
        <p:nvSpPr>
          <p:cNvPr id="6" name="Footer Placeholder 5">
            <a:extLst>
              <a:ext uri="{FF2B5EF4-FFF2-40B4-BE49-F238E27FC236}">
                <a16:creationId xmlns:a16="http://schemas.microsoft.com/office/drawing/2014/main" id="{0174E6C3-AE17-4B3A-92A9-20AC86AB4BE3}"/>
              </a:ext>
            </a:extLst>
          </p:cNvPr>
          <p:cNvSpPr>
            <a:spLocks noGrp="1"/>
          </p:cNvSpPr>
          <p:nvPr>
            <p:ph type="ftr" sz="quarter" idx="3"/>
          </p:nvPr>
        </p:nvSpPr>
        <p:spPr/>
        <p:txBody>
          <a:bodyPr/>
          <a:lstStyle/>
          <a:p>
            <a:endParaRPr lang="en-US"/>
          </a:p>
        </p:txBody>
      </p:sp>
      <p:graphicFrame>
        <p:nvGraphicFramePr>
          <p:cNvPr id="9" name="Table 9">
            <a:extLst>
              <a:ext uri="{FF2B5EF4-FFF2-40B4-BE49-F238E27FC236}">
                <a16:creationId xmlns:a16="http://schemas.microsoft.com/office/drawing/2014/main" id="{CDC8F51E-EF7E-47BC-ABE8-E981E1CEA9B4}"/>
              </a:ext>
            </a:extLst>
          </p:cNvPr>
          <p:cNvGraphicFramePr>
            <a:graphicFrameLocks noGrp="1"/>
          </p:cNvGraphicFramePr>
          <p:nvPr/>
        </p:nvGraphicFramePr>
        <p:xfrm>
          <a:off x="295274" y="5664815"/>
          <a:ext cx="7684592" cy="301612"/>
        </p:xfrm>
        <a:graphic>
          <a:graphicData uri="http://schemas.openxmlformats.org/drawingml/2006/table">
            <a:tbl>
              <a:tblPr firstRow="1" bandRow="1">
                <a:tableStyleId>{5C22544A-7EE6-4342-B048-85BDC9FD1C3A}</a:tableStyleId>
              </a:tblPr>
              <a:tblGrid>
                <a:gridCol w="1921148">
                  <a:extLst>
                    <a:ext uri="{9D8B030D-6E8A-4147-A177-3AD203B41FA5}">
                      <a16:colId xmlns:a16="http://schemas.microsoft.com/office/drawing/2014/main" val="547693399"/>
                    </a:ext>
                  </a:extLst>
                </a:gridCol>
                <a:gridCol w="1921148">
                  <a:extLst>
                    <a:ext uri="{9D8B030D-6E8A-4147-A177-3AD203B41FA5}">
                      <a16:colId xmlns:a16="http://schemas.microsoft.com/office/drawing/2014/main" val="1052937837"/>
                    </a:ext>
                  </a:extLst>
                </a:gridCol>
                <a:gridCol w="1921148">
                  <a:extLst>
                    <a:ext uri="{9D8B030D-6E8A-4147-A177-3AD203B41FA5}">
                      <a16:colId xmlns:a16="http://schemas.microsoft.com/office/drawing/2014/main" val="1989765949"/>
                    </a:ext>
                  </a:extLst>
                </a:gridCol>
                <a:gridCol w="1921148">
                  <a:extLst>
                    <a:ext uri="{9D8B030D-6E8A-4147-A177-3AD203B41FA5}">
                      <a16:colId xmlns:a16="http://schemas.microsoft.com/office/drawing/2014/main" val="1243722858"/>
                    </a:ext>
                  </a:extLst>
                </a:gridCol>
              </a:tblGrid>
              <a:tr h="301612">
                <a:tc>
                  <a:txBody>
                    <a:bodyPr/>
                    <a:lstStyle/>
                    <a:p>
                      <a:pPr algn="ctr"/>
                      <a:r>
                        <a:rPr lang="en-US" sz="1200"/>
                        <a:t>PC = Phone call</a:t>
                      </a:r>
                    </a:p>
                  </a:txBody>
                  <a:tcPr/>
                </a:tc>
                <a:tc>
                  <a:txBody>
                    <a:bodyPr/>
                    <a:lstStyle/>
                    <a:p>
                      <a:pPr algn="ctr"/>
                      <a:r>
                        <a:rPr lang="en-US" sz="1200"/>
                        <a:t>EM = Email</a:t>
                      </a:r>
                    </a:p>
                  </a:txBody>
                  <a:tcPr/>
                </a:tc>
                <a:tc>
                  <a:txBody>
                    <a:bodyPr/>
                    <a:lstStyle/>
                    <a:p>
                      <a:pPr algn="ctr"/>
                      <a:r>
                        <a:rPr lang="en-US" sz="1200"/>
                        <a:t>LI = LinkedIn</a:t>
                      </a:r>
                    </a:p>
                  </a:txBody>
                  <a:tcPr/>
                </a:tc>
                <a:tc>
                  <a:txBody>
                    <a:bodyPr/>
                    <a:lstStyle/>
                    <a:p>
                      <a:pPr algn="ctr"/>
                      <a:r>
                        <a:rPr lang="en-US" sz="1200"/>
                        <a:t>VM = Voicemail</a:t>
                      </a:r>
                    </a:p>
                  </a:txBody>
                  <a:tcPr/>
                </a:tc>
                <a:extLst>
                  <a:ext uri="{0D108BD9-81ED-4DB2-BD59-A6C34878D82A}">
                    <a16:rowId xmlns:a16="http://schemas.microsoft.com/office/drawing/2014/main" val="3945026005"/>
                  </a:ext>
                </a:extLst>
              </a:tr>
            </a:tbl>
          </a:graphicData>
        </a:graphic>
      </p:graphicFrame>
    </p:spTree>
    <p:extLst>
      <p:ext uri="{BB962C8B-B14F-4D97-AF65-F5344CB8AC3E}">
        <p14:creationId xmlns:p14="http://schemas.microsoft.com/office/powerpoint/2010/main" val="183735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E6F123-E2FF-4031-B30A-CF418A9C596A}"/>
              </a:ext>
            </a:extLst>
          </p:cNvPr>
          <p:cNvSpPr>
            <a:spLocks noGrp="1"/>
          </p:cNvSpPr>
          <p:nvPr>
            <p:ph type="title"/>
          </p:nvPr>
        </p:nvSpPr>
        <p:spPr>
          <a:xfrm>
            <a:off x="172260" y="-1090"/>
            <a:ext cx="11338560" cy="768263"/>
          </a:xfrm>
        </p:spPr>
        <p:txBody>
          <a:bodyPr/>
          <a:lstStyle/>
          <a:p>
            <a:r>
              <a:rPr lang="en-US"/>
              <a:t>Status Definitions for MQL Tasks</a:t>
            </a:r>
          </a:p>
        </p:txBody>
      </p:sp>
      <p:graphicFrame>
        <p:nvGraphicFramePr>
          <p:cNvPr id="6" name="Table 5">
            <a:extLst>
              <a:ext uri="{FF2B5EF4-FFF2-40B4-BE49-F238E27FC236}">
                <a16:creationId xmlns:a16="http://schemas.microsoft.com/office/drawing/2014/main" id="{1ACCF9F4-F9A1-4E32-A2B9-8CBDD86260F0}"/>
              </a:ext>
            </a:extLst>
          </p:cNvPr>
          <p:cNvGraphicFramePr>
            <a:graphicFrameLocks noGrp="1"/>
          </p:cNvGraphicFramePr>
          <p:nvPr/>
        </p:nvGraphicFramePr>
        <p:xfrm>
          <a:off x="5606473" y="822594"/>
          <a:ext cx="6413266" cy="2278595"/>
        </p:xfrm>
        <a:graphic>
          <a:graphicData uri="http://schemas.openxmlformats.org/drawingml/2006/table">
            <a:tbl>
              <a:tblPr firstRow="1" firstCol="1" bandRow="1">
                <a:tableStyleId>{5C22544A-7EE6-4342-B048-85BDC9FD1C3A}</a:tableStyleId>
              </a:tblPr>
              <a:tblGrid>
                <a:gridCol w="1425472">
                  <a:extLst>
                    <a:ext uri="{9D8B030D-6E8A-4147-A177-3AD203B41FA5}">
                      <a16:colId xmlns:a16="http://schemas.microsoft.com/office/drawing/2014/main" val="2118254854"/>
                    </a:ext>
                  </a:extLst>
                </a:gridCol>
                <a:gridCol w="4987794">
                  <a:extLst>
                    <a:ext uri="{9D8B030D-6E8A-4147-A177-3AD203B41FA5}">
                      <a16:colId xmlns:a16="http://schemas.microsoft.com/office/drawing/2014/main" val="227736547"/>
                    </a:ext>
                  </a:extLst>
                </a:gridCol>
              </a:tblGrid>
              <a:tr h="460549">
                <a:tc>
                  <a:txBody>
                    <a:bodyPr/>
                    <a:lstStyle/>
                    <a:p>
                      <a:pPr marL="0" marR="0" algn="ctr">
                        <a:spcBef>
                          <a:spcPts val="0"/>
                        </a:spcBef>
                        <a:spcAft>
                          <a:spcPts val="0"/>
                        </a:spcAft>
                      </a:pPr>
                      <a:r>
                        <a:rPr lang="en-US" sz="1200">
                          <a:effectLst/>
                        </a:rPr>
                        <a:t>Status</a:t>
                      </a:r>
                      <a:endParaRPr lang="en-US" sz="1200">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algn="ctr">
                        <a:spcBef>
                          <a:spcPts val="0"/>
                        </a:spcBef>
                        <a:spcAft>
                          <a:spcPts val="0"/>
                        </a:spcAft>
                      </a:pPr>
                      <a:r>
                        <a:rPr lang="en-US" sz="1200">
                          <a:effectLst/>
                        </a:rPr>
                        <a:t>Definition – When to Use</a:t>
                      </a:r>
                      <a:endParaRPr lang="en-US" sz="1200">
                        <a:effectLst/>
                        <a:latin typeface="Calibri" panose="020F0502020204030204" pitchFamily="34" charset="0"/>
                        <a:ea typeface="Calibri" panose="020F0502020204030204" pitchFamily="34" charset="0"/>
                      </a:endParaRPr>
                    </a:p>
                  </a:txBody>
                  <a:tcPr marL="22924" marR="22924" marT="0" marB="0" anchor="ctr"/>
                </a:tc>
                <a:extLst>
                  <a:ext uri="{0D108BD9-81ED-4DB2-BD59-A6C34878D82A}">
                    <a16:rowId xmlns:a16="http://schemas.microsoft.com/office/drawing/2014/main" val="3771102097"/>
                  </a:ext>
                </a:extLst>
              </a:tr>
              <a:tr h="70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effectLst/>
                          <a:latin typeface="Calibri" panose="020F0502020204030204" pitchFamily="34" charset="0"/>
                          <a:ea typeface="Calibri" panose="020F0502020204030204" pitchFamily="34" charset="0"/>
                        </a:rPr>
                        <a:t>Opportunity Created*</a:t>
                      </a: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Opportunity created in CRM and should be linked in the “related to” field in MQL </a:t>
                      </a:r>
                    </a:p>
                  </a:txBody>
                  <a:tcPr marL="22924" marR="22924" marT="0" marB="0" anchor="ctr"/>
                </a:tc>
                <a:extLst>
                  <a:ext uri="{0D108BD9-81ED-4DB2-BD59-A6C34878D82A}">
                    <a16:rowId xmlns:a16="http://schemas.microsoft.com/office/drawing/2014/main" val="4193049194"/>
                  </a:ext>
                </a:extLst>
              </a:tr>
              <a:tr h="611597">
                <a:tc>
                  <a:txBody>
                    <a:bodyPr/>
                    <a:lstStyle/>
                    <a:p>
                      <a:pPr marL="0" marR="0" algn="l">
                        <a:spcBef>
                          <a:spcPts val="0"/>
                        </a:spcBef>
                        <a:spcAft>
                          <a:spcPts val="0"/>
                        </a:spcAft>
                      </a:pPr>
                      <a:r>
                        <a:rPr lang="en-US" sz="1000">
                          <a:solidFill>
                            <a:schemeClr val="tx1"/>
                          </a:solidFill>
                          <a:effectLst/>
                        </a:rPr>
                        <a:t>Rejected*</a:t>
                      </a:r>
                      <a:endParaRPr lang="en-US" sz="1000">
                        <a:solidFill>
                          <a:schemeClr val="tx1"/>
                        </a:solidFill>
                        <a:effectLst/>
                        <a:latin typeface="Calibri" panose="020F0502020204030204" pitchFamily="34" charset="0"/>
                        <a:ea typeface="Calibri" panose="020F0502020204030204" pitchFamily="34" charset="0"/>
                      </a:endParaRPr>
                    </a:p>
                  </a:txBody>
                  <a:tcPr marL="22924" marR="22924" marT="0" marB="0" anchor="ctr"/>
                </a:tc>
                <a:tc>
                  <a:txBody>
                    <a:bodyPr/>
                    <a:lstStyle/>
                    <a:p>
                      <a:pPr marL="0" lvl="0" indent="0" algn="l" defTabSz="914400" rtl="0" eaLnBrk="1" latinLnBrk="0" hangingPunct="1">
                        <a:buFont typeface="Arial" panose="020B0604020202020204" pitchFamily="34" charset="0"/>
                        <a:buNone/>
                      </a:pPr>
                      <a:r>
                        <a:rPr lang="en-US" sz="800" b="0" kern="1200">
                          <a:solidFill>
                            <a:schemeClr val="dk1"/>
                          </a:solidFill>
                          <a:effectLst/>
                          <a:latin typeface="+mn-lt"/>
                          <a:ea typeface="+mn-ea"/>
                          <a:cs typeface="+mn-cs"/>
                        </a:rPr>
                        <a:t>Does not qualify as MQL, used by pipeline only </a:t>
                      </a:r>
                    </a:p>
                  </a:txBody>
                  <a:tcPr marL="22924" marR="22924" marT="0" marB="0" anchor="ctr"/>
                </a:tc>
                <a:extLst>
                  <a:ext uri="{0D108BD9-81ED-4DB2-BD59-A6C34878D82A}">
                    <a16:rowId xmlns:a16="http://schemas.microsoft.com/office/drawing/2014/main" val="3647472867"/>
                  </a:ext>
                </a:extLst>
              </a:tr>
              <a:tr h="501019">
                <a:tc>
                  <a:txBody>
                    <a:bodyPr/>
                    <a:lstStyle/>
                    <a:p>
                      <a:pPr marL="0" marR="0" algn="l">
                        <a:spcBef>
                          <a:spcPts val="0"/>
                        </a:spcBef>
                        <a:spcAft>
                          <a:spcPts val="0"/>
                        </a:spcAft>
                      </a:pPr>
                      <a:r>
                        <a:rPr lang="en-US" sz="1000">
                          <a:effectLst/>
                        </a:rPr>
                        <a:t>Waiting on Someone Else</a:t>
                      </a:r>
                      <a:endParaRPr lang="en-US" sz="1000">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GIS/Field BD has reached out to an individual for assistance (typically used if other groups are engaged, multiple MQL’s at the same time, or in need assistance with follow-up)</a:t>
                      </a:r>
                    </a:p>
                  </a:txBody>
                  <a:tcPr marL="22924" marR="22924" marT="0" marB="0" anchor="ctr"/>
                </a:tc>
                <a:extLst>
                  <a:ext uri="{0D108BD9-81ED-4DB2-BD59-A6C34878D82A}">
                    <a16:rowId xmlns:a16="http://schemas.microsoft.com/office/drawing/2014/main" val="1012176458"/>
                  </a:ext>
                </a:extLst>
              </a:tr>
            </a:tbl>
          </a:graphicData>
        </a:graphic>
      </p:graphicFrame>
      <p:graphicFrame>
        <p:nvGraphicFramePr>
          <p:cNvPr id="2" name="Table 1">
            <a:extLst>
              <a:ext uri="{FF2B5EF4-FFF2-40B4-BE49-F238E27FC236}">
                <a16:creationId xmlns:a16="http://schemas.microsoft.com/office/drawing/2014/main" id="{C881FE6E-015A-468B-AFEF-1CF7877E7E37}"/>
              </a:ext>
            </a:extLst>
          </p:cNvPr>
          <p:cNvGraphicFramePr>
            <a:graphicFrameLocks noGrp="1"/>
          </p:cNvGraphicFramePr>
          <p:nvPr/>
        </p:nvGraphicFramePr>
        <p:xfrm>
          <a:off x="172260" y="822594"/>
          <a:ext cx="5194066" cy="5468788"/>
        </p:xfrm>
        <a:graphic>
          <a:graphicData uri="http://schemas.openxmlformats.org/drawingml/2006/table">
            <a:tbl>
              <a:tblPr firstRow="1" firstCol="1" bandRow="1">
                <a:tableStyleId>{5C22544A-7EE6-4342-B048-85BDC9FD1C3A}</a:tableStyleId>
              </a:tblPr>
              <a:tblGrid>
                <a:gridCol w="1259375">
                  <a:extLst>
                    <a:ext uri="{9D8B030D-6E8A-4147-A177-3AD203B41FA5}">
                      <a16:colId xmlns:a16="http://schemas.microsoft.com/office/drawing/2014/main" val="2076186547"/>
                    </a:ext>
                  </a:extLst>
                </a:gridCol>
                <a:gridCol w="3934691">
                  <a:extLst>
                    <a:ext uri="{9D8B030D-6E8A-4147-A177-3AD203B41FA5}">
                      <a16:colId xmlns:a16="http://schemas.microsoft.com/office/drawing/2014/main" val="1404913370"/>
                    </a:ext>
                  </a:extLst>
                </a:gridCol>
              </a:tblGrid>
              <a:tr h="452024">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rPr>
                        <a:t>Status</a:t>
                      </a:r>
                    </a:p>
                  </a:txBody>
                  <a:tcPr marL="22924" marR="22924" marT="0" marB="0" anchor="ctr"/>
                </a:tc>
                <a:tc>
                  <a:txBody>
                    <a:bodyPr/>
                    <a:lstStyle/>
                    <a:p>
                      <a:pPr marL="0" marR="0" algn="ctr">
                        <a:spcBef>
                          <a:spcPts val="0"/>
                        </a:spcBef>
                        <a:spcAft>
                          <a:spcPts val="0"/>
                        </a:spcAft>
                      </a:pPr>
                      <a:r>
                        <a:rPr lang="en-US" sz="1200">
                          <a:effectLst/>
                        </a:rPr>
                        <a:t>Definition – When to Use</a:t>
                      </a:r>
                      <a:endParaRPr lang="en-US" sz="1200">
                        <a:effectLst/>
                        <a:latin typeface="Calibri" panose="020F0502020204030204" pitchFamily="34" charset="0"/>
                        <a:ea typeface="Calibri" panose="020F0502020204030204" pitchFamily="34" charset="0"/>
                      </a:endParaRPr>
                    </a:p>
                  </a:txBody>
                  <a:tcPr marL="22924" marR="22924" marT="0" marB="0" anchor="ctr"/>
                </a:tc>
                <a:extLst>
                  <a:ext uri="{0D108BD9-81ED-4DB2-BD59-A6C34878D82A}">
                    <a16:rowId xmlns:a16="http://schemas.microsoft.com/office/drawing/2014/main" val="2780054498"/>
                  </a:ext>
                </a:extLst>
              </a:tr>
              <a:tr h="622592">
                <a:tc>
                  <a:txBody>
                    <a:bodyPr/>
                    <a:lstStyle/>
                    <a:p>
                      <a:pPr marL="0" marR="0" algn="l">
                        <a:spcBef>
                          <a:spcPts val="0"/>
                        </a:spcBef>
                        <a:spcAft>
                          <a:spcPts val="0"/>
                        </a:spcAft>
                      </a:pPr>
                      <a:r>
                        <a:rPr lang="en-US" sz="1000">
                          <a:solidFill>
                            <a:schemeClr val="tx1"/>
                          </a:solidFill>
                          <a:effectLst/>
                        </a:rPr>
                        <a:t>Advanced Relationship*</a:t>
                      </a:r>
                      <a:endParaRPr lang="en-US" sz="1000">
                        <a:solidFill>
                          <a:schemeClr val="tx1"/>
                        </a:solidFill>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Response Received but not yet ready as a potential opportunity</a:t>
                      </a:r>
                    </a:p>
                  </a:txBody>
                  <a:tcPr marL="22924" marR="22924" marT="0" marB="0" anchor="ctr"/>
                </a:tc>
                <a:extLst>
                  <a:ext uri="{0D108BD9-81ED-4DB2-BD59-A6C34878D82A}">
                    <a16:rowId xmlns:a16="http://schemas.microsoft.com/office/drawing/2014/main" val="505666792"/>
                  </a:ext>
                </a:extLst>
              </a:tr>
              <a:tr h="576085">
                <a:tc>
                  <a:txBody>
                    <a:bodyPr/>
                    <a:lstStyle/>
                    <a:p>
                      <a:pPr marL="0" marR="0" algn="l">
                        <a:spcBef>
                          <a:spcPts val="0"/>
                        </a:spcBef>
                        <a:spcAft>
                          <a:spcPts val="0"/>
                        </a:spcAft>
                      </a:pPr>
                      <a:r>
                        <a:rPr lang="en-US" sz="1000">
                          <a:solidFill>
                            <a:schemeClr val="tx1"/>
                          </a:solidFill>
                          <a:effectLst/>
                        </a:rPr>
                        <a:t>Already Engaged*</a:t>
                      </a:r>
                      <a:endParaRPr lang="en-US" sz="1000">
                        <a:solidFill>
                          <a:schemeClr val="tx1"/>
                        </a:solidFill>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BD for offering is already engaged in conversation on the topic of the MQL</a:t>
                      </a:r>
                    </a:p>
                  </a:txBody>
                  <a:tcPr marL="22924" marR="22924" marT="0" marB="0" anchor="ctr"/>
                </a:tc>
                <a:extLst>
                  <a:ext uri="{0D108BD9-81ED-4DB2-BD59-A6C34878D82A}">
                    <a16:rowId xmlns:a16="http://schemas.microsoft.com/office/drawing/2014/main" val="2571523769"/>
                  </a:ext>
                </a:extLst>
              </a:tr>
              <a:tr h="609320">
                <a:tc>
                  <a:txBody>
                    <a:bodyPr/>
                    <a:lstStyle/>
                    <a:p>
                      <a:pPr marL="0" marR="0" algn="l">
                        <a:spcBef>
                          <a:spcPts val="0"/>
                        </a:spcBef>
                        <a:spcAft>
                          <a:spcPts val="0"/>
                        </a:spcAft>
                      </a:pPr>
                      <a:r>
                        <a:rPr lang="en-US" sz="1000">
                          <a:solidFill>
                            <a:schemeClr val="tx1"/>
                          </a:solidFill>
                          <a:effectLst/>
                        </a:rPr>
                        <a:t>Customer Demo*</a:t>
                      </a:r>
                      <a:endParaRPr lang="en-US" sz="1000">
                        <a:solidFill>
                          <a:schemeClr val="tx1"/>
                        </a:solidFill>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Demo scheduled with customer (for technology offerings)</a:t>
                      </a:r>
                    </a:p>
                  </a:txBody>
                  <a:tcPr marL="22924" marR="22924" marT="0" marB="0" anchor="ctr"/>
                </a:tc>
                <a:extLst>
                  <a:ext uri="{0D108BD9-81ED-4DB2-BD59-A6C34878D82A}">
                    <a16:rowId xmlns:a16="http://schemas.microsoft.com/office/drawing/2014/main" val="746175563"/>
                  </a:ext>
                </a:extLst>
              </a:tr>
              <a:tr h="476377">
                <a:tc>
                  <a:txBody>
                    <a:bodyPr/>
                    <a:lstStyle/>
                    <a:p>
                      <a:pPr marL="0" marR="0" algn="l">
                        <a:spcBef>
                          <a:spcPts val="0"/>
                        </a:spcBef>
                        <a:spcAft>
                          <a:spcPts val="0"/>
                        </a:spcAft>
                      </a:pPr>
                      <a:r>
                        <a:rPr lang="en-US" sz="1000">
                          <a:effectLst/>
                        </a:rPr>
                        <a:t>In Process</a:t>
                      </a:r>
                      <a:endParaRPr lang="en-US" sz="1000">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MQL has been started but no outreach attempts have been made to date </a:t>
                      </a:r>
                    </a:p>
                  </a:txBody>
                  <a:tcPr marL="22924" marR="22924" marT="0" marB="0" anchor="ctr"/>
                </a:tc>
                <a:extLst>
                  <a:ext uri="{0D108BD9-81ED-4DB2-BD59-A6C34878D82A}">
                    <a16:rowId xmlns:a16="http://schemas.microsoft.com/office/drawing/2014/main" val="745371422"/>
                  </a:ext>
                </a:extLst>
              </a:tr>
              <a:tr h="487456">
                <a:tc>
                  <a:txBody>
                    <a:bodyPr/>
                    <a:lstStyle/>
                    <a:p>
                      <a:pPr marL="0" marR="0" algn="l">
                        <a:spcBef>
                          <a:spcPts val="0"/>
                        </a:spcBef>
                        <a:spcAft>
                          <a:spcPts val="0"/>
                        </a:spcAft>
                      </a:pPr>
                      <a:r>
                        <a:rPr lang="en-US" sz="1000">
                          <a:solidFill>
                            <a:schemeClr val="tx1"/>
                          </a:solidFill>
                          <a:effectLst/>
                        </a:rPr>
                        <a:t>No response received *</a:t>
                      </a:r>
                      <a:endParaRPr lang="en-US" sz="1000">
                        <a:solidFill>
                          <a:schemeClr val="tx1"/>
                        </a:solidFill>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Customer has not responded, and all outreach attempts have been completed</a:t>
                      </a:r>
                    </a:p>
                  </a:txBody>
                  <a:tcPr marL="22924" marR="22924" marT="0" marB="0" anchor="ctr"/>
                </a:tc>
                <a:extLst>
                  <a:ext uri="{0D108BD9-81ED-4DB2-BD59-A6C34878D82A}">
                    <a16:rowId xmlns:a16="http://schemas.microsoft.com/office/drawing/2014/main" val="4059175698"/>
                  </a:ext>
                </a:extLst>
              </a:tr>
              <a:tr h="461818">
                <a:tc>
                  <a:txBody>
                    <a:bodyPr/>
                    <a:lstStyle/>
                    <a:p>
                      <a:pPr marL="0" marR="0" algn="l">
                        <a:spcBef>
                          <a:spcPts val="0"/>
                        </a:spcBef>
                        <a:spcAft>
                          <a:spcPts val="0"/>
                        </a:spcAft>
                      </a:pPr>
                      <a:r>
                        <a:rPr lang="en-US" sz="1000">
                          <a:effectLst/>
                        </a:rPr>
                        <a:t>Notified BD</a:t>
                      </a:r>
                      <a:endParaRPr lang="en-US" sz="1000">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BD Notified MQL exists to discuss outreach (typically used if the GIS and BD/AE have agreed to discuss certain MQLs prior to outreach)</a:t>
                      </a:r>
                    </a:p>
                  </a:txBody>
                  <a:tcPr marL="22924" marR="22924" marT="0" marB="0" anchor="ctr"/>
                </a:tc>
                <a:extLst>
                  <a:ext uri="{0D108BD9-81ED-4DB2-BD59-A6C34878D82A}">
                    <a16:rowId xmlns:a16="http://schemas.microsoft.com/office/drawing/2014/main" val="253528308"/>
                  </a:ext>
                </a:extLst>
              </a:tr>
              <a:tr h="468781">
                <a:tc>
                  <a:txBody>
                    <a:bodyPr/>
                    <a:lstStyle/>
                    <a:p>
                      <a:pPr marL="0" marR="0" algn="l">
                        <a:spcBef>
                          <a:spcPts val="0"/>
                        </a:spcBef>
                        <a:spcAft>
                          <a:spcPts val="0"/>
                        </a:spcAft>
                      </a:pPr>
                      <a:r>
                        <a:rPr lang="en-US" sz="1000">
                          <a:solidFill>
                            <a:schemeClr val="tx1"/>
                          </a:solidFill>
                          <a:effectLst/>
                        </a:rPr>
                        <a:t>Not Interested*</a:t>
                      </a:r>
                      <a:endParaRPr lang="en-US" sz="1000">
                        <a:solidFill>
                          <a:schemeClr val="tx1"/>
                        </a:solidFill>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Lead/Contact responded they are not interested</a:t>
                      </a:r>
                    </a:p>
                  </a:txBody>
                  <a:tcPr marL="22924" marR="22924" marT="0" marB="0" anchor="ctr"/>
                </a:tc>
                <a:extLst>
                  <a:ext uri="{0D108BD9-81ED-4DB2-BD59-A6C34878D82A}">
                    <a16:rowId xmlns:a16="http://schemas.microsoft.com/office/drawing/2014/main" val="3117181806"/>
                  </a:ext>
                </a:extLst>
              </a:tr>
              <a:tr h="729387">
                <a:tc>
                  <a:txBody>
                    <a:bodyPr/>
                    <a:lstStyle/>
                    <a:p>
                      <a:pPr marL="0" marR="0" algn="l">
                        <a:spcBef>
                          <a:spcPts val="0"/>
                        </a:spcBef>
                        <a:spcAft>
                          <a:spcPts val="0"/>
                        </a:spcAft>
                      </a:pPr>
                      <a:r>
                        <a:rPr lang="en-US" sz="1000">
                          <a:effectLst/>
                        </a:rPr>
                        <a:t>Not Started</a:t>
                      </a:r>
                      <a:endParaRPr lang="en-US" sz="1000">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No action has been taken on MQL to date</a:t>
                      </a:r>
                    </a:p>
                  </a:txBody>
                  <a:tcPr marL="22924" marR="22924" marT="0" marB="0" anchor="ctr"/>
                </a:tc>
                <a:extLst>
                  <a:ext uri="{0D108BD9-81ED-4DB2-BD59-A6C34878D82A}">
                    <a16:rowId xmlns:a16="http://schemas.microsoft.com/office/drawing/2014/main" val="3198583062"/>
                  </a:ext>
                </a:extLst>
              </a:tr>
              <a:tr h="584948">
                <a:tc>
                  <a:txBody>
                    <a:bodyPr/>
                    <a:lstStyle/>
                    <a:p>
                      <a:pPr marL="0" marR="0" algn="l">
                        <a:spcBef>
                          <a:spcPts val="0"/>
                        </a:spcBef>
                        <a:spcAft>
                          <a:spcPts val="0"/>
                        </a:spcAft>
                      </a:pPr>
                      <a:r>
                        <a:rPr lang="en-US" sz="1000">
                          <a:effectLst/>
                        </a:rPr>
                        <a:t>Open – Attempt 1-5</a:t>
                      </a:r>
                      <a:endParaRPr lang="en-US" sz="1000">
                        <a:effectLst/>
                        <a:latin typeface="Calibri" panose="020F0502020204030204" pitchFamily="34" charset="0"/>
                        <a:ea typeface="Calibri" panose="020F0502020204030204" pitchFamily="34" charset="0"/>
                      </a:endParaRPr>
                    </a:p>
                  </a:txBody>
                  <a:tcPr marL="22924" marR="22924" marT="0" marB="0" anchor="ctr"/>
                </a:tc>
                <a:tc>
                  <a: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800" b="0" kern="1200">
                          <a:solidFill>
                            <a:schemeClr val="dk1"/>
                          </a:solidFill>
                          <a:effectLst/>
                          <a:latin typeface="+mn-lt"/>
                          <a:ea typeface="+mn-ea"/>
                          <a:cs typeface="+mn-cs"/>
                        </a:rPr>
                        <a:t>Signifies number of attempts the GIS BD/Field BD has completed to date</a:t>
                      </a:r>
                    </a:p>
                  </a:txBody>
                  <a:tcPr marL="22924" marR="22924" marT="0" marB="0" anchor="ctr"/>
                </a:tc>
                <a:extLst>
                  <a:ext uri="{0D108BD9-81ED-4DB2-BD59-A6C34878D82A}">
                    <a16:rowId xmlns:a16="http://schemas.microsoft.com/office/drawing/2014/main" val="1202140646"/>
                  </a:ext>
                </a:extLst>
              </a:tr>
            </a:tbl>
          </a:graphicData>
        </a:graphic>
      </p:graphicFrame>
      <p:sp>
        <p:nvSpPr>
          <p:cNvPr id="7" name="TextBox 6">
            <a:extLst>
              <a:ext uri="{FF2B5EF4-FFF2-40B4-BE49-F238E27FC236}">
                <a16:creationId xmlns:a16="http://schemas.microsoft.com/office/drawing/2014/main" id="{8A794E57-DE37-4F94-953B-868E631B698C}"/>
              </a:ext>
            </a:extLst>
          </p:cNvPr>
          <p:cNvSpPr txBox="1"/>
          <p:nvPr/>
        </p:nvSpPr>
        <p:spPr>
          <a:xfrm>
            <a:off x="6096000" y="4143375"/>
            <a:ext cx="3705225" cy="584775"/>
          </a:xfrm>
          <a:prstGeom prst="rect">
            <a:avLst/>
          </a:prstGeom>
          <a:noFill/>
        </p:spPr>
        <p:txBody>
          <a:bodyPr wrap="square" rtlCol="0">
            <a:spAutoFit/>
          </a:bodyPr>
          <a:lstStyle/>
          <a:p>
            <a:r>
              <a:rPr lang="en-US" sz="1600">
                <a:solidFill>
                  <a:schemeClr val="tx2"/>
                </a:solidFill>
              </a:rPr>
              <a:t>*Selections in </a:t>
            </a:r>
            <a:r>
              <a:rPr lang="en-US" sz="1600" b="1">
                <a:solidFill>
                  <a:schemeClr val="tx2"/>
                </a:solidFill>
              </a:rPr>
              <a:t>BLACK FONT </a:t>
            </a:r>
            <a:r>
              <a:rPr lang="en-US" sz="1600">
                <a:solidFill>
                  <a:schemeClr val="tx2"/>
                </a:solidFill>
              </a:rPr>
              <a:t>will mark the MQL as “Complete”*</a:t>
            </a:r>
          </a:p>
        </p:txBody>
      </p:sp>
    </p:spTree>
    <p:extLst>
      <p:ext uri="{BB962C8B-B14F-4D97-AF65-F5344CB8AC3E}">
        <p14:creationId xmlns:p14="http://schemas.microsoft.com/office/powerpoint/2010/main" val="34940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D5729-2DC8-4FF4-8C40-5697E24328CD}"/>
              </a:ext>
            </a:extLst>
          </p:cNvPr>
          <p:cNvSpPr>
            <a:spLocks noGrp="1"/>
          </p:cNvSpPr>
          <p:nvPr>
            <p:ph idx="19"/>
          </p:nvPr>
        </p:nvSpPr>
        <p:spPr>
          <a:xfrm>
            <a:off x="384693" y="1589540"/>
            <a:ext cx="4116285" cy="4577857"/>
          </a:xfrm>
        </p:spPr>
        <p:txBody>
          <a:bodyPr/>
          <a:lstStyle/>
          <a:p>
            <a:r>
              <a:rPr lang="en-US"/>
              <a:t>BDs will update the </a:t>
            </a:r>
            <a:r>
              <a:rPr lang="en-US" b="1"/>
              <a:t>status</a:t>
            </a:r>
            <a:r>
              <a:rPr lang="en-US"/>
              <a:t> reflecting where they are in the process</a:t>
            </a:r>
          </a:p>
          <a:p>
            <a:pPr lvl="1"/>
            <a:r>
              <a:rPr lang="en-US"/>
              <a:t>Open – Attempt 1,2,3,4,5</a:t>
            </a:r>
          </a:p>
          <a:p>
            <a:pPr lvl="1"/>
            <a:r>
              <a:rPr lang="en-US"/>
              <a:t>Other key statuses</a:t>
            </a:r>
          </a:p>
          <a:p>
            <a:pPr lvl="1"/>
            <a:endParaRPr lang="en-US"/>
          </a:p>
          <a:p>
            <a:pPr lvl="1"/>
            <a:endParaRPr lang="en-US"/>
          </a:p>
          <a:p>
            <a:r>
              <a:rPr lang="en-US"/>
              <a:t>For a MQL to be completed, messaging in the call result field </a:t>
            </a:r>
            <a:r>
              <a:rPr lang="en-US" b="1"/>
              <a:t>must</a:t>
            </a:r>
            <a:r>
              <a:rPr lang="en-US"/>
              <a:t> be added </a:t>
            </a:r>
          </a:p>
          <a:p>
            <a:pPr marL="182880" lvl="1" indent="0">
              <a:buNone/>
            </a:pPr>
            <a:endParaRPr lang="en-US"/>
          </a:p>
          <a:p>
            <a:pPr lvl="1"/>
            <a:endParaRPr lang="en-US"/>
          </a:p>
          <a:p>
            <a:r>
              <a:rPr lang="en-US"/>
              <a:t>BDs will leave a note in either the </a:t>
            </a:r>
            <a:r>
              <a:rPr lang="en-US" b="1"/>
              <a:t>comment section </a:t>
            </a:r>
            <a:r>
              <a:rPr lang="en-US"/>
              <a:t>of the MQL or the </a:t>
            </a:r>
            <a:r>
              <a:rPr lang="en-US" b="1"/>
              <a:t>call result field </a:t>
            </a:r>
            <a:r>
              <a:rPr lang="en-US"/>
              <a:t>with details</a:t>
            </a:r>
          </a:p>
          <a:p>
            <a:endParaRPr lang="en-US"/>
          </a:p>
        </p:txBody>
      </p:sp>
      <p:graphicFrame>
        <p:nvGraphicFramePr>
          <p:cNvPr id="10" name="Content Placeholder 9">
            <a:extLst>
              <a:ext uri="{FF2B5EF4-FFF2-40B4-BE49-F238E27FC236}">
                <a16:creationId xmlns:a16="http://schemas.microsoft.com/office/drawing/2014/main" id="{8C1CB7B8-2EEE-402D-9049-A130961C3C73}"/>
              </a:ext>
            </a:extLst>
          </p:cNvPr>
          <p:cNvGraphicFramePr>
            <a:graphicFrameLocks noGrp="1"/>
          </p:cNvGraphicFramePr>
          <p:nvPr>
            <p:ph idx="20"/>
          </p:nvPr>
        </p:nvGraphicFramePr>
        <p:xfrm>
          <a:off x="4749843" y="1560913"/>
          <a:ext cx="6584201" cy="1908006"/>
        </p:xfrm>
        <a:graphic>
          <a:graphicData uri="http://schemas.openxmlformats.org/drawingml/2006/table">
            <a:tbl>
              <a:tblPr firstRow="1" firstCol="1" bandRow="1">
                <a:tableStyleId>{5C22544A-7EE6-4342-B048-85BDC9FD1C3A}</a:tableStyleId>
              </a:tblPr>
              <a:tblGrid>
                <a:gridCol w="1272739">
                  <a:extLst>
                    <a:ext uri="{9D8B030D-6E8A-4147-A177-3AD203B41FA5}">
                      <a16:colId xmlns:a16="http://schemas.microsoft.com/office/drawing/2014/main" val="3474216754"/>
                    </a:ext>
                  </a:extLst>
                </a:gridCol>
                <a:gridCol w="5311462">
                  <a:extLst>
                    <a:ext uri="{9D8B030D-6E8A-4147-A177-3AD203B41FA5}">
                      <a16:colId xmlns:a16="http://schemas.microsoft.com/office/drawing/2014/main" val="1336775426"/>
                    </a:ext>
                  </a:extLst>
                </a:gridCol>
              </a:tblGrid>
              <a:tr h="208228">
                <a:tc>
                  <a:txBody>
                    <a:bodyPr/>
                    <a:lstStyle/>
                    <a:p>
                      <a:pPr marL="0" marR="0">
                        <a:spcBef>
                          <a:spcPts val="0"/>
                        </a:spcBef>
                        <a:spcAft>
                          <a:spcPts val="0"/>
                        </a:spcAft>
                      </a:pPr>
                      <a:r>
                        <a:rPr lang="en-US" sz="900">
                          <a:effectLst/>
                        </a:rPr>
                        <a:t>Status</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Description </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3062355475"/>
                  </a:ext>
                </a:extLst>
              </a:tr>
              <a:tr h="293167">
                <a:tc>
                  <a:txBody>
                    <a:bodyPr/>
                    <a:lstStyle/>
                    <a:p>
                      <a:pPr marL="0" marR="0">
                        <a:spcBef>
                          <a:spcPts val="0"/>
                        </a:spcBef>
                        <a:spcAft>
                          <a:spcPts val="0"/>
                        </a:spcAft>
                      </a:pPr>
                      <a:r>
                        <a:rPr lang="en-US" sz="900">
                          <a:effectLst/>
                        </a:rPr>
                        <a:t>Notified BD</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No sales opportunity at this time, but BD has traction with lead/account and has been made aware of recent site interaction </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2359708652"/>
                  </a:ext>
                </a:extLst>
              </a:tr>
              <a:tr h="357829">
                <a:tc>
                  <a:txBody>
                    <a:bodyPr/>
                    <a:lstStyle/>
                    <a:p>
                      <a:pPr marL="0" marR="0">
                        <a:spcBef>
                          <a:spcPts val="0"/>
                        </a:spcBef>
                        <a:spcAft>
                          <a:spcPts val="0"/>
                        </a:spcAft>
                      </a:pPr>
                      <a:r>
                        <a:rPr lang="en-US" sz="900">
                          <a:effectLst/>
                        </a:rPr>
                        <a:t>Waiting on someone else</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Waiting to gather more information from BD, SME, </a:t>
                      </a:r>
                      <a:r>
                        <a:rPr lang="en-US" sz="900" err="1">
                          <a:effectLst/>
                        </a:rPr>
                        <a:t>etc</a:t>
                      </a:r>
                      <a:r>
                        <a:rPr lang="en-US" sz="900">
                          <a:effectLst/>
                        </a:rPr>
                        <a:t> but will continue to follow up until status complete</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228580828"/>
                  </a:ext>
                </a:extLst>
              </a:tr>
              <a:tr h="250071">
                <a:tc>
                  <a:txBody>
                    <a:bodyPr/>
                    <a:lstStyle/>
                    <a:p>
                      <a:pPr marL="0" marR="0">
                        <a:spcBef>
                          <a:spcPts val="0"/>
                        </a:spcBef>
                        <a:spcAft>
                          <a:spcPts val="0"/>
                        </a:spcAft>
                      </a:pPr>
                      <a:r>
                        <a:rPr lang="en-US" sz="900">
                          <a:effectLst/>
                        </a:rPr>
                        <a:t>Already engaged</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Engaged with the account on that particular offering already</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2881190835"/>
                  </a:ext>
                </a:extLst>
              </a:tr>
              <a:tr h="258649">
                <a:tc>
                  <a:txBody>
                    <a:bodyPr/>
                    <a:lstStyle/>
                    <a:p>
                      <a:pPr marL="0" marR="0">
                        <a:spcBef>
                          <a:spcPts val="0"/>
                        </a:spcBef>
                        <a:spcAft>
                          <a:spcPts val="0"/>
                        </a:spcAft>
                      </a:pPr>
                      <a:r>
                        <a:rPr lang="en-US" sz="900">
                          <a:effectLst/>
                        </a:rPr>
                        <a:t>Advanced relationship </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Advanced the discussions and hoping to lead to an </a:t>
                      </a:r>
                      <a:r>
                        <a:rPr lang="en-US" sz="900" err="1">
                          <a:effectLst/>
                        </a:rPr>
                        <a:t>opp</a:t>
                      </a:r>
                      <a:r>
                        <a:rPr lang="en-US" sz="900">
                          <a:effectLst/>
                        </a:rPr>
                        <a:t> in the future, but not opportunity right now</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2035153540"/>
                  </a:ext>
                </a:extLst>
              </a:tr>
              <a:tr h="250071">
                <a:tc>
                  <a:txBody>
                    <a:bodyPr/>
                    <a:lstStyle/>
                    <a:p>
                      <a:pPr marL="0" marR="0">
                        <a:spcBef>
                          <a:spcPts val="0"/>
                        </a:spcBef>
                        <a:spcAft>
                          <a:spcPts val="0"/>
                        </a:spcAft>
                      </a:pPr>
                      <a:r>
                        <a:rPr lang="en-US" sz="900">
                          <a:effectLst/>
                        </a:rPr>
                        <a:t>Completed</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MQL has been completed/the set cadence has been met with no traction gained from the lead</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2787383054"/>
                  </a:ext>
                </a:extLst>
              </a:tr>
              <a:tr h="250071">
                <a:tc>
                  <a:txBody>
                    <a:bodyPr/>
                    <a:lstStyle/>
                    <a:p>
                      <a:pPr marL="0" marR="0">
                        <a:spcBef>
                          <a:spcPts val="0"/>
                        </a:spcBef>
                        <a:spcAft>
                          <a:spcPts val="0"/>
                        </a:spcAft>
                      </a:pPr>
                      <a:r>
                        <a:rPr lang="en-US" sz="900">
                          <a:effectLst/>
                        </a:rPr>
                        <a:t>Opportunity Created</a:t>
                      </a:r>
                      <a:endParaRPr lang="en-US" sz="900">
                        <a:effectLst/>
                        <a:latin typeface="Calibri" panose="020F0502020204030204" pitchFamily="34" charset="0"/>
                        <a:ea typeface="Calibri" panose="020F0502020204030204" pitchFamily="34" charset="0"/>
                      </a:endParaRPr>
                    </a:p>
                  </a:txBody>
                  <a:tcPr marL="55597" marR="55597" marT="0" marB="0"/>
                </a:tc>
                <a:tc>
                  <a:txBody>
                    <a:bodyPr/>
                    <a:lstStyle/>
                    <a:p>
                      <a:pPr marL="0" marR="0">
                        <a:spcBef>
                          <a:spcPts val="0"/>
                        </a:spcBef>
                        <a:spcAft>
                          <a:spcPts val="0"/>
                        </a:spcAft>
                      </a:pPr>
                      <a:r>
                        <a:rPr lang="en-US" sz="900">
                          <a:effectLst/>
                        </a:rPr>
                        <a:t>MQL and outreach interaction has resulted in an opportunity for the offering, will be linked in the Related To field at top of MQL </a:t>
                      </a:r>
                      <a:endParaRPr lang="en-US" sz="900">
                        <a:effectLst/>
                        <a:latin typeface="Calibri" panose="020F0502020204030204" pitchFamily="34" charset="0"/>
                        <a:ea typeface="Calibri" panose="020F0502020204030204" pitchFamily="34" charset="0"/>
                      </a:endParaRPr>
                    </a:p>
                  </a:txBody>
                  <a:tcPr marL="55597" marR="55597" marT="0" marB="0"/>
                </a:tc>
                <a:extLst>
                  <a:ext uri="{0D108BD9-81ED-4DB2-BD59-A6C34878D82A}">
                    <a16:rowId xmlns:a16="http://schemas.microsoft.com/office/drawing/2014/main" val="1838601078"/>
                  </a:ext>
                </a:extLst>
              </a:tr>
            </a:tbl>
          </a:graphicData>
        </a:graphic>
      </p:graphicFrame>
      <p:sp>
        <p:nvSpPr>
          <p:cNvPr id="4" name="Text Placeholder 3">
            <a:extLst>
              <a:ext uri="{FF2B5EF4-FFF2-40B4-BE49-F238E27FC236}">
                <a16:creationId xmlns:a16="http://schemas.microsoft.com/office/drawing/2014/main" id="{F2F59337-2DA7-4978-A3DA-BC3835E9062B}"/>
              </a:ext>
            </a:extLst>
          </p:cNvPr>
          <p:cNvSpPr>
            <a:spLocks noGrp="1"/>
          </p:cNvSpPr>
          <p:nvPr>
            <p:ph type="body" sz="quarter" idx="16"/>
          </p:nvPr>
        </p:nvSpPr>
        <p:spPr/>
        <p:txBody>
          <a:bodyPr/>
          <a:lstStyle/>
          <a:p>
            <a:r>
              <a:rPr lang="en-US"/>
              <a:t>MQL Status Updates and Notes by BDs</a:t>
            </a:r>
          </a:p>
        </p:txBody>
      </p:sp>
      <p:sp>
        <p:nvSpPr>
          <p:cNvPr id="5" name="Title 4">
            <a:extLst>
              <a:ext uri="{FF2B5EF4-FFF2-40B4-BE49-F238E27FC236}">
                <a16:creationId xmlns:a16="http://schemas.microsoft.com/office/drawing/2014/main" id="{C036D666-A28D-4A72-8E9F-B39F8272BD2B}"/>
              </a:ext>
            </a:extLst>
          </p:cNvPr>
          <p:cNvSpPr>
            <a:spLocks noGrp="1"/>
          </p:cNvSpPr>
          <p:nvPr>
            <p:ph type="title"/>
          </p:nvPr>
        </p:nvSpPr>
        <p:spPr/>
        <p:txBody>
          <a:bodyPr/>
          <a:lstStyle/>
          <a:p>
            <a:r>
              <a:rPr lang="en-US"/>
              <a:t>Inside Sales Follow Up</a:t>
            </a:r>
          </a:p>
        </p:txBody>
      </p:sp>
      <p:pic>
        <p:nvPicPr>
          <p:cNvPr id="7" name="Content Placeholder 11">
            <a:extLst>
              <a:ext uri="{FF2B5EF4-FFF2-40B4-BE49-F238E27FC236}">
                <a16:creationId xmlns:a16="http://schemas.microsoft.com/office/drawing/2014/main" id="{53D68481-E05F-4127-8CBC-7EB5ED1BD62F}"/>
              </a:ext>
            </a:extLst>
          </p:cNvPr>
          <p:cNvPicPr>
            <a:picLocks noChangeAspect="1"/>
          </p:cNvPicPr>
          <p:nvPr/>
        </p:nvPicPr>
        <p:blipFill>
          <a:blip r:embed="rId2"/>
          <a:stretch>
            <a:fillRect/>
          </a:stretch>
        </p:blipFill>
        <p:spPr>
          <a:xfrm>
            <a:off x="5626101" y="3725333"/>
            <a:ext cx="5012306" cy="2766484"/>
          </a:xfrm>
          <a:prstGeom prst="rect">
            <a:avLst/>
          </a:prstGeom>
          <a:ln>
            <a:solidFill>
              <a:schemeClr val="tx1"/>
            </a:solidFill>
          </a:ln>
        </p:spPr>
      </p:pic>
      <p:sp>
        <p:nvSpPr>
          <p:cNvPr id="8" name="Rectangle 7">
            <a:extLst>
              <a:ext uri="{FF2B5EF4-FFF2-40B4-BE49-F238E27FC236}">
                <a16:creationId xmlns:a16="http://schemas.microsoft.com/office/drawing/2014/main" id="{FB1687A8-7AA2-4585-AA11-B969BC1D00A4}"/>
              </a:ext>
            </a:extLst>
          </p:cNvPr>
          <p:cNvSpPr/>
          <p:nvPr/>
        </p:nvSpPr>
        <p:spPr>
          <a:xfrm>
            <a:off x="6227412" y="5407377"/>
            <a:ext cx="1674253" cy="1156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Rectangle 8">
            <a:extLst>
              <a:ext uri="{FF2B5EF4-FFF2-40B4-BE49-F238E27FC236}">
                <a16:creationId xmlns:a16="http://schemas.microsoft.com/office/drawing/2014/main" id="{2F1A86A2-4C83-4384-A245-702495066200}"/>
              </a:ext>
            </a:extLst>
          </p:cNvPr>
          <p:cNvSpPr/>
          <p:nvPr/>
        </p:nvSpPr>
        <p:spPr>
          <a:xfrm>
            <a:off x="8230058" y="3956993"/>
            <a:ext cx="2325053" cy="298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 name="Arrow: Right 1">
            <a:extLst>
              <a:ext uri="{FF2B5EF4-FFF2-40B4-BE49-F238E27FC236}">
                <a16:creationId xmlns:a16="http://schemas.microsoft.com/office/drawing/2014/main" id="{FB6AEA76-C5B8-45B4-B24C-1DA29ED8F444}"/>
              </a:ext>
            </a:extLst>
          </p:cNvPr>
          <p:cNvSpPr/>
          <p:nvPr/>
        </p:nvSpPr>
        <p:spPr>
          <a:xfrm>
            <a:off x="2912970" y="2539999"/>
            <a:ext cx="789786" cy="346659"/>
          </a:xfrm>
          <a:prstGeom prst="rightArrow">
            <a:avLst/>
          </a:prstGeom>
          <a:pattFill prst="pct50">
            <a:fgClr>
              <a:schemeClr val="accent2"/>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Arrow: Right 10">
            <a:extLst>
              <a:ext uri="{FF2B5EF4-FFF2-40B4-BE49-F238E27FC236}">
                <a16:creationId xmlns:a16="http://schemas.microsoft.com/office/drawing/2014/main" id="{F4E42631-A959-4BEA-8E7B-02AACE130F79}"/>
              </a:ext>
            </a:extLst>
          </p:cNvPr>
          <p:cNvSpPr/>
          <p:nvPr/>
        </p:nvSpPr>
        <p:spPr>
          <a:xfrm>
            <a:off x="4535660" y="5123757"/>
            <a:ext cx="789786" cy="346659"/>
          </a:xfrm>
          <a:prstGeom prst="rightArrow">
            <a:avLst/>
          </a:prstGeom>
          <a:pattFill prst="pct50">
            <a:fgClr>
              <a:schemeClr val="accent2"/>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194628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53C6564-7975-4ADA-BD3D-FCF4156FD1B7}"/>
              </a:ext>
            </a:extLst>
          </p:cNvPr>
          <p:cNvPicPr>
            <a:picLocks noGrp="1" noChangeAspect="1"/>
          </p:cNvPicPr>
          <p:nvPr>
            <p:ph idx="17"/>
          </p:nvPr>
        </p:nvPicPr>
        <p:blipFill>
          <a:blip r:embed="rId2"/>
          <a:stretch>
            <a:fillRect/>
          </a:stretch>
        </p:blipFill>
        <p:spPr>
          <a:xfrm>
            <a:off x="296522" y="1590500"/>
            <a:ext cx="11336079" cy="4661428"/>
          </a:xfrm>
          <a:prstGeom prst="rect">
            <a:avLst/>
          </a:prstGeom>
        </p:spPr>
      </p:pic>
      <p:sp>
        <p:nvSpPr>
          <p:cNvPr id="2" name="Text Placeholder 1">
            <a:extLst>
              <a:ext uri="{FF2B5EF4-FFF2-40B4-BE49-F238E27FC236}">
                <a16:creationId xmlns:a16="http://schemas.microsoft.com/office/drawing/2014/main" id="{25673571-F129-41F9-9299-A55543DB3497}"/>
              </a:ext>
            </a:extLst>
          </p:cNvPr>
          <p:cNvSpPr>
            <a:spLocks noGrp="1"/>
          </p:cNvSpPr>
          <p:nvPr>
            <p:ph type="body" sz="quarter" idx="16"/>
          </p:nvPr>
        </p:nvSpPr>
        <p:spPr/>
        <p:txBody>
          <a:bodyPr lIns="91440" tIns="45720" rIns="91440" bIns="45720" anchor="t"/>
          <a:lstStyle/>
          <a:p>
            <a:r>
              <a:rPr lang="en-US"/>
              <a:t>Email to salesforce and Eloqua tracking</a:t>
            </a:r>
          </a:p>
        </p:txBody>
      </p:sp>
      <p:sp>
        <p:nvSpPr>
          <p:cNvPr id="7" name="Title 6">
            <a:extLst>
              <a:ext uri="{FF2B5EF4-FFF2-40B4-BE49-F238E27FC236}">
                <a16:creationId xmlns:a16="http://schemas.microsoft.com/office/drawing/2014/main" id="{7EBEE0CA-163A-4D4E-B495-A6358627FB1E}"/>
              </a:ext>
            </a:extLst>
          </p:cNvPr>
          <p:cNvSpPr>
            <a:spLocks noGrp="1"/>
          </p:cNvSpPr>
          <p:nvPr>
            <p:ph type="title"/>
          </p:nvPr>
        </p:nvSpPr>
        <p:spPr/>
        <p:txBody>
          <a:bodyPr/>
          <a:lstStyle/>
          <a:p>
            <a:r>
              <a:rPr lang="en-US"/>
              <a:t>Documenting all attempts on CRM profile</a:t>
            </a:r>
          </a:p>
        </p:txBody>
      </p:sp>
      <p:sp>
        <p:nvSpPr>
          <p:cNvPr id="10" name="Rectangle 9">
            <a:extLst>
              <a:ext uri="{FF2B5EF4-FFF2-40B4-BE49-F238E27FC236}">
                <a16:creationId xmlns:a16="http://schemas.microsoft.com/office/drawing/2014/main" id="{7D44AFEA-B8F6-4159-85C8-B103B9CCD17C}"/>
              </a:ext>
            </a:extLst>
          </p:cNvPr>
          <p:cNvSpPr/>
          <p:nvPr/>
        </p:nvSpPr>
        <p:spPr>
          <a:xfrm>
            <a:off x="7955280" y="4946904"/>
            <a:ext cx="3576813" cy="10698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045155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F44B0A5-F8C9-40E0-A395-88DB0435A265}"/>
              </a:ext>
            </a:extLst>
          </p:cNvPr>
          <p:cNvPicPr>
            <a:picLocks noGrp="1" noChangeAspect="1"/>
          </p:cNvPicPr>
          <p:nvPr>
            <p:ph idx="17"/>
          </p:nvPr>
        </p:nvPicPr>
        <p:blipFill>
          <a:blip r:embed="rId2"/>
          <a:stretch>
            <a:fillRect/>
          </a:stretch>
        </p:blipFill>
        <p:spPr>
          <a:xfrm>
            <a:off x="715962" y="2453481"/>
            <a:ext cx="6829425" cy="3076575"/>
          </a:xfrm>
        </p:spPr>
      </p:pic>
      <p:sp>
        <p:nvSpPr>
          <p:cNvPr id="6" name="Text Placeholder 5">
            <a:extLst>
              <a:ext uri="{FF2B5EF4-FFF2-40B4-BE49-F238E27FC236}">
                <a16:creationId xmlns:a16="http://schemas.microsoft.com/office/drawing/2014/main" id="{F1D628A5-4F9B-4BC3-8CAF-33830B4A779D}"/>
              </a:ext>
            </a:extLst>
          </p:cNvPr>
          <p:cNvSpPr>
            <a:spLocks noGrp="1"/>
          </p:cNvSpPr>
          <p:nvPr>
            <p:ph type="body" sz="quarter" idx="15"/>
          </p:nvPr>
        </p:nvSpPr>
        <p:spPr/>
        <p:txBody>
          <a:bodyPr/>
          <a:lstStyle/>
          <a:p>
            <a:r>
              <a:rPr lang="en-US"/>
              <a:t>GIS BDs will ensure that if opportunities result in the marketing efforts, that the </a:t>
            </a:r>
            <a:r>
              <a:rPr lang="en-US" err="1"/>
              <a:t>opp</a:t>
            </a:r>
            <a:r>
              <a:rPr lang="en-US"/>
              <a:t> is linked in the Related To field of the MQL task and has the campaign name listed as the primary campaign source in the </a:t>
            </a:r>
            <a:r>
              <a:rPr lang="en-US" err="1"/>
              <a:t>opp</a:t>
            </a:r>
            <a:endParaRPr lang="en-US"/>
          </a:p>
        </p:txBody>
      </p:sp>
      <p:sp>
        <p:nvSpPr>
          <p:cNvPr id="7" name="Text Placeholder 6">
            <a:extLst>
              <a:ext uri="{FF2B5EF4-FFF2-40B4-BE49-F238E27FC236}">
                <a16:creationId xmlns:a16="http://schemas.microsoft.com/office/drawing/2014/main" id="{6D7BDABC-CEF8-4D3A-A9A4-16F4CE11EBD7}"/>
              </a:ext>
            </a:extLst>
          </p:cNvPr>
          <p:cNvSpPr>
            <a:spLocks noGrp="1"/>
          </p:cNvSpPr>
          <p:nvPr>
            <p:ph type="body" sz="quarter" idx="16"/>
          </p:nvPr>
        </p:nvSpPr>
        <p:spPr/>
        <p:txBody>
          <a:bodyPr/>
          <a:lstStyle/>
          <a:p>
            <a:r>
              <a:rPr lang="en-US"/>
              <a:t>Salesforce</a:t>
            </a:r>
          </a:p>
        </p:txBody>
      </p:sp>
      <p:sp>
        <p:nvSpPr>
          <p:cNvPr id="4" name="Title 3">
            <a:extLst>
              <a:ext uri="{FF2B5EF4-FFF2-40B4-BE49-F238E27FC236}">
                <a16:creationId xmlns:a16="http://schemas.microsoft.com/office/drawing/2014/main" id="{D92072D3-5A9C-4BE0-8BA0-B1C95FDFBE93}"/>
              </a:ext>
            </a:extLst>
          </p:cNvPr>
          <p:cNvSpPr>
            <a:spLocks noGrp="1"/>
          </p:cNvSpPr>
          <p:nvPr>
            <p:ph type="title"/>
          </p:nvPr>
        </p:nvSpPr>
        <p:spPr/>
        <p:txBody>
          <a:bodyPr/>
          <a:lstStyle/>
          <a:p>
            <a:r>
              <a:rPr lang="en-US"/>
              <a:t>Linking Opportunities to MQLs</a:t>
            </a:r>
          </a:p>
        </p:txBody>
      </p:sp>
      <p:sp>
        <p:nvSpPr>
          <p:cNvPr id="11" name="Rectangle 10">
            <a:extLst>
              <a:ext uri="{FF2B5EF4-FFF2-40B4-BE49-F238E27FC236}">
                <a16:creationId xmlns:a16="http://schemas.microsoft.com/office/drawing/2014/main" id="{504ECCAB-53B3-408E-B249-A37840880AA0}"/>
              </a:ext>
            </a:extLst>
          </p:cNvPr>
          <p:cNvSpPr/>
          <p:nvPr/>
        </p:nvSpPr>
        <p:spPr>
          <a:xfrm>
            <a:off x="2459115" y="3429000"/>
            <a:ext cx="1600823" cy="78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FF348439-6CCA-4FF6-964B-3FBCBC2AC77A}"/>
              </a:ext>
            </a:extLst>
          </p:cNvPr>
          <p:cNvSpPr/>
          <p:nvPr/>
        </p:nvSpPr>
        <p:spPr>
          <a:xfrm>
            <a:off x="985234" y="4526924"/>
            <a:ext cx="3007217" cy="276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 name="TextBox 1">
            <a:extLst>
              <a:ext uri="{FF2B5EF4-FFF2-40B4-BE49-F238E27FC236}">
                <a16:creationId xmlns:a16="http://schemas.microsoft.com/office/drawing/2014/main" id="{3B04D71C-48FB-4EB0-81C0-C74DD6256E0B}"/>
              </a:ext>
            </a:extLst>
          </p:cNvPr>
          <p:cNvSpPr txBox="1"/>
          <p:nvPr/>
        </p:nvSpPr>
        <p:spPr>
          <a:xfrm>
            <a:off x="1153886" y="6060349"/>
            <a:ext cx="5517857" cy="338554"/>
          </a:xfrm>
          <a:prstGeom prst="rect">
            <a:avLst/>
          </a:prstGeom>
          <a:noFill/>
        </p:spPr>
        <p:txBody>
          <a:bodyPr wrap="none" rtlCol="0">
            <a:spAutoFit/>
          </a:bodyPr>
          <a:lstStyle/>
          <a:p>
            <a:pPr marL="285750" indent="-285750">
              <a:buFont typeface="Wingdings" panose="05000000000000000000" pitchFamily="2" charset="2"/>
              <a:buChar char="v"/>
            </a:pPr>
            <a:r>
              <a:rPr lang="en-US" sz="1600">
                <a:solidFill>
                  <a:schemeClr val="tx2"/>
                </a:solidFill>
              </a:rPr>
              <a:t>Detailed slides on how this is accomplished in appendix</a:t>
            </a:r>
          </a:p>
        </p:txBody>
      </p:sp>
    </p:spTree>
    <p:extLst>
      <p:ext uri="{BB962C8B-B14F-4D97-AF65-F5344CB8AC3E}">
        <p14:creationId xmlns:p14="http://schemas.microsoft.com/office/powerpoint/2010/main" val="2857772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FDB035-E1F0-4CA3-9312-CC5249ACCE0B}"/>
              </a:ext>
            </a:extLst>
          </p:cNvPr>
          <p:cNvSpPr>
            <a:spLocks noGrp="1"/>
          </p:cNvSpPr>
          <p:nvPr>
            <p:ph type="title"/>
          </p:nvPr>
        </p:nvSpPr>
        <p:spPr/>
        <p:txBody>
          <a:bodyPr/>
          <a:lstStyle/>
          <a:p>
            <a:r>
              <a:rPr lang="en-US"/>
              <a:t>MQL Tracking &amp; Reporting</a:t>
            </a:r>
          </a:p>
        </p:txBody>
      </p:sp>
    </p:spTree>
    <p:extLst>
      <p:ext uri="{BB962C8B-B14F-4D97-AF65-F5344CB8AC3E}">
        <p14:creationId xmlns:p14="http://schemas.microsoft.com/office/powerpoint/2010/main" val="312493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12F103-63F9-45DA-A8B1-45C8F2A3F8F9}"/>
              </a:ext>
            </a:extLst>
          </p:cNvPr>
          <p:cNvPicPr>
            <a:picLocks noChangeAspect="1"/>
          </p:cNvPicPr>
          <p:nvPr/>
        </p:nvPicPr>
        <p:blipFill>
          <a:blip r:embed="rId2"/>
          <a:stretch>
            <a:fillRect/>
          </a:stretch>
        </p:blipFill>
        <p:spPr>
          <a:xfrm>
            <a:off x="3457574" y="4127264"/>
            <a:ext cx="3127863" cy="2519721"/>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5D492D80-EE52-4CD3-B40D-40FBB1BC185A}"/>
              </a:ext>
            </a:extLst>
          </p:cNvPr>
          <p:cNvSpPr>
            <a:spLocks noGrp="1"/>
          </p:cNvSpPr>
          <p:nvPr>
            <p:ph idx="17"/>
          </p:nvPr>
        </p:nvSpPr>
        <p:spPr>
          <a:xfrm>
            <a:off x="384694" y="1429367"/>
            <a:ext cx="11338560" cy="2519721"/>
          </a:xfrm>
        </p:spPr>
        <p:txBody>
          <a:bodyPr/>
          <a:lstStyle/>
          <a:p>
            <a:r>
              <a:rPr lang="en-US"/>
              <a:t>Example campaign: 2022_MolecularPrecisMedTriCon_USCAusa_SC</a:t>
            </a:r>
          </a:p>
          <a:p>
            <a:r>
              <a:rPr lang="en-US"/>
              <a:t>Open Salesforce (If you do not have access or need to reactive your account </a:t>
            </a:r>
            <a:r>
              <a:rPr lang="en-US">
                <a:hlinkClick r:id="rId3"/>
              </a:rPr>
              <a:t>click here</a:t>
            </a:r>
            <a:r>
              <a:rPr lang="en-US"/>
              <a:t>)</a:t>
            </a:r>
          </a:p>
          <a:p>
            <a:r>
              <a:rPr lang="en-US"/>
              <a:t>Open the </a:t>
            </a:r>
            <a:r>
              <a:rPr lang="en-US" b="1" i="1"/>
              <a:t>2024_MQLs Status Report with Details </a:t>
            </a:r>
            <a:r>
              <a:rPr lang="en-US"/>
              <a:t>report </a:t>
            </a:r>
            <a:r>
              <a:rPr lang="en-US">
                <a:hlinkClick r:id="rId4"/>
              </a:rPr>
              <a:t>here</a:t>
            </a:r>
            <a:endParaRPr lang="en-US"/>
          </a:p>
          <a:p>
            <a:r>
              <a:rPr lang="en-US"/>
              <a:t>Open the </a:t>
            </a:r>
            <a:r>
              <a:rPr lang="en-US" b="1" i="1"/>
              <a:t>2023_MQLs Status Report with Details </a:t>
            </a:r>
            <a:r>
              <a:rPr lang="en-US"/>
              <a:t>report </a:t>
            </a:r>
            <a:r>
              <a:rPr lang="en-US">
                <a:hlinkClick r:id="rId5"/>
              </a:rPr>
              <a:t>here</a:t>
            </a:r>
            <a:endParaRPr lang="en-US"/>
          </a:p>
          <a:p>
            <a:r>
              <a:rPr lang="en-US"/>
              <a:t>Click on the dropdown arrow in the top right-hand corner: Click “Save As”</a:t>
            </a:r>
          </a:p>
          <a:p>
            <a:r>
              <a:rPr lang="en-US"/>
              <a:t>Enter your report name: </a:t>
            </a:r>
          </a:p>
          <a:p>
            <a:pPr marL="0" indent="0">
              <a:buNone/>
            </a:pPr>
            <a:r>
              <a:rPr lang="en-US" i="1"/>
              <a:t>Example: 2022_MolecularPrecisMedTriCon MQLs &gt; </a:t>
            </a:r>
            <a:r>
              <a:rPr lang="en-US"/>
              <a:t>Click Save</a:t>
            </a:r>
          </a:p>
          <a:p>
            <a:endParaRPr lang="en-US"/>
          </a:p>
          <a:p>
            <a:endParaRPr lang="en-US"/>
          </a:p>
          <a:p>
            <a:endParaRPr lang="en-US"/>
          </a:p>
        </p:txBody>
      </p:sp>
      <p:sp>
        <p:nvSpPr>
          <p:cNvPr id="3" name="Text Placeholder 2">
            <a:extLst>
              <a:ext uri="{FF2B5EF4-FFF2-40B4-BE49-F238E27FC236}">
                <a16:creationId xmlns:a16="http://schemas.microsoft.com/office/drawing/2014/main" id="{655A9E44-CABA-4403-AAB5-B7D513317733}"/>
              </a:ext>
            </a:extLst>
          </p:cNvPr>
          <p:cNvSpPr>
            <a:spLocks noGrp="1"/>
          </p:cNvSpPr>
          <p:nvPr>
            <p:ph type="body" sz="quarter" idx="16"/>
          </p:nvPr>
        </p:nvSpPr>
        <p:spPr/>
        <p:txBody>
          <a:bodyPr/>
          <a:lstStyle/>
          <a:p>
            <a:r>
              <a:rPr lang="en-US"/>
              <a:t>How to look up MQLs from your campaigns</a:t>
            </a:r>
          </a:p>
        </p:txBody>
      </p:sp>
      <p:sp>
        <p:nvSpPr>
          <p:cNvPr id="4" name="Title 3">
            <a:extLst>
              <a:ext uri="{FF2B5EF4-FFF2-40B4-BE49-F238E27FC236}">
                <a16:creationId xmlns:a16="http://schemas.microsoft.com/office/drawing/2014/main" id="{A999480E-67BC-4383-93AA-07EF60057132}"/>
              </a:ext>
            </a:extLst>
          </p:cNvPr>
          <p:cNvSpPr>
            <a:spLocks noGrp="1"/>
          </p:cNvSpPr>
          <p:nvPr>
            <p:ph type="title"/>
          </p:nvPr>
        </p:nvSpPr>
        <p:spPr/>
        <p:txBody>
          <a:bodyPr/>
          <a:lstStyle/>
          <a:p>
            <a:r>
              <a:rPr lang="en-US"/>
              <a:t>Steps to pull an MQL Report from your campaign</a:t>
            </a:r>
          </a:p>
        </p:txBody>
      </p:sp>
      <p:pic>
        <p:nvPicPr>
          <p:cNvPr id="9" name="Picture 8">
            <a:extLst>
              <a:ext uri="{FF2B5EF4-FFF2-40B4-BE49-F238E27FC236}">
                <a16:creationId xmlns:a16="http://schemas.microsoft.com/office/drawing/2014/main" id="{694F0329-14A1-4C88-8A48-17AA48F3F566}"/>
              </a:ext>
            </a:extLst>
          </p:cNvPr>
          <p:cNvPicPr>
            <a:picLocks noChangeAspect="1"/>
          </p:cNvPicPr>
          <p:nvPr/>
        </p:nvPicPr>
        <p:blipFill rotWithShape="1">
          <a:blip r:embed="rId6"/>
          <a:srcRect l="30786" b="30221"/>
          <a:stretch/>
        </p:blipFill>
        <p:spPr>
          <a:xfrm>
            <a:off x="7377919" y="2653068"/>
            <a:ext cx="4584517" cy="2171821"/>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74F6FD83-6E43-4935-B12F-79E697754893}"/>
              </a:ext>
            </a:extLst>
          </p:cNvPr>
          <p:cNvSpPr/>
          <p:nvPr/>
        </p:nvSpPr>
        <p:spPr>
          <a:xfrm>
            <a:off x="10876085" y="3876597"/>
            <a:ext cx="1160584" cy="238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Rectangle 11">
            <a:extLst>
              <a:ext uri="{FF2B5EF4-FFF2-40B4-BE49-F238E27FC236}">
                <a16:creationId xmlns:a16="http://schemas.microsoft.com/office/drawing/2014/main" id="{076085BC-C7E2-4783-B4C5-535E303DE8BA}"/>
              </a:ext>
            </a:extLst>
          </p:cNvPr>
          <p:cNvSpPr/>
          <p:nvPr/>
        </p:nvSpPr>
        <p:spPr>
          <a:xfrm>
            <a:off x="5779481" y="6235445"/>
            <a:ext cx="805957" cy="4115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Arrow: Right 12">
            <a:extLst>
              <a:ext uri="{FF2B5EF4-FFF2-40B4-BE49-F238E27FC236}">
                <a16:creationId xmlns:a16="http://schemas.microsoft.com/office/drawing/2014/main" id="{DBB71697-4266-418C-BE07-C551476BBD71}"/>
              </a:ext>
            </a:extLst>
          </p:cNvPr>
          <p:cNvSpPr/>
          <p:nvPr/>
        </p:nvSpPr>
        <p:spPr>
          <a:xfrm rot="652960">
            <a:off x="6887763" y="3554980"/>
            <a:ext cx="3933869" cy="165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Arrow: Right 13">
            <a:extLst>
              <a:ext uri="{FF2B5EF4-FFF2-40B4-BE49-F238E27FC236}">
                <a16:creationId xmlns:a16="http://schemas.microsoft.com/office/drawing/2014/main" id="{85E1AB0C-7771-4A70-AAD5-E004BDEFB68F}"/>
              </a:ext>
            </a:extLst>
          </p:cNvPr>
          <p:cNvSpPr/>
          <p:nvPr/>
        </p:nvSpPr>
        <p:spPr>
          <a:xfrm rot="5400000">
            <a:off x="5069116" y="4866112"/>
            <a:ext cx="2067889" cy="2338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239939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4" y="1733834"/>
            <a:ext cx="5004052" cy="3438241"/>
          </a:xfrm>
        </p:spPr>
        <p:txBody>
          <a:bodyPr/>
          <a:lstStyle/>
          <a:p>
            <a:r>
              <a:rPr lang="en-US"/>
              <a:t>Have your questions answered by the marketing automation team.  MA Open Office Hours are held monthly with the following agenda:</a:t>
            </a:r>
          </a:p>
          <a:p>
            <a:pPr lvl="1"/>
            <a:r>
              <a:rPr lang="en-US"/>
              <a:t>Learn about a tip or best practice  </a:t>
            </a:r>
          </a:p>
          <a:p>
            <a:pPr lvl="1"/>
            <a:r>
              <a:rPr lang="en-US"/>
              <a:t>Ask a question – Pre-submit your questions </a:t>
            </a:r>
            <a:r>
              <a:rPr lang="en-US" u="sng">
                <a:hlinkClick r:id="rId2"/>
              </a:rPr>
              <a:t>here</a:t>
            </a:r>
            <a:r>
              <a:rPr lang="en-US" u="sng"/>
              <a:t> </a:t>
            </a:r>
            <a:r>
              <a:rPr lang="en-US"/>
              <a:t>or ask during the office hours</a:t>
            </a:r>
            <a:endParaRPr lang="en-US">
              <a:cs typeface="Arial"/>
            </a:endParaRPr>
          </a:p>
          <a:p>
            <a:pPr lvl="1"/>
            <a:r>
              <a:rPr lang="en-US"/>
              <a:t>Learn how to leverage IQVIA’s marketing systems and processes most effectively</a:t>
            </a:r>
            <a:endParaRPr lang="en-US">
              <a:cs typeface="Arial"/>
            </a:endParaRPr>
          </a:p>
          <a:p>
            <a:pPr lvl="1"/>
            <a:endParaRPr lang="en-US"/>
          </a:p>
          <a:p>
            <a:r>
              <a:rPr lang="en-US" b="1" u="sng"/>
              <a:t>Action:</a:t>
            </a:r>
            <a:r>
              <a:rPr lang="en-US" b="1"/>
              <a:t> </a:t>
            </a:r>
            <a:r>
              <a:rPr lang="en-US"/>
              <a:t>Sign up </a:t>
            </a:r>
            <a:r>
              <a:rPr lang="en-US">
                <a:hlinkClick r:id="rId3"/>
              </a:rPr>
              <a:t>here</a:t>
            </a:r>
            <a:r>
              <a:rPr lang="en-US"/>
              <a:t>, if you need to be added to the outlook invite</a:t>
            </a:r>
            <a:endParaRPr lang="en-US">
              <a:cs typeface="Arial"/>
            </a:endParaRP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Marketing Automation Open Office Hours </a:t>
            </a:r>
            <a:endParaRPr lang="en-GB"/>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629400" y="1674033"/>
            <a:ext cx="4335023" cy="3460732"/>
          </a:xfrm>
          <a:prstGeom prst="rect">
            <a:avLst/>
          </a:prstGeom>
        </p:spPr>
      </p:pic>
      <p:sp>
        <p:nvSpPr>
          <p:cNvPr id="2" name="TextBox 1">
            <a:extLst>
              <a:ext uri="{FF2B5EF4-FFF2-40B4-BE49-F238E27FC236}">
                <a16:creationId xmlns:a16="http://schemas.microsoft.com/office/drawing/2014/main" id="{DDBCC02E-C49C-044F-39E0-DC6C615C578E}"/>
              </a:ext>
            </a:extLst>
          </p:cNvPr>
          <p:cNvSpPr txBox="1"/>
          <p:nvPr/>
        </p:nvSpPr>
        <p:spPr>
          <a:xfrm>
            <a:off x="862834" y="5805868"/>
            <a:ext cx="9731254" cy="369332"/>
          </a:xfrm>
          <a:prstGeom prst="rect">
            <a:avLst/>
          </a:prstGeom>
          <a:noFill/>
          <a:ln>
            <a:solidFill>
              <a:schemeClr val="accent1"/>
            </a:solidFill>
          </a:ln>
        </p:spPr>
        <p:txBody>
          <a:bodyPr wrap="none" rtlCol="0">
            <a:spAutoFit/>
          </a:bodyPr>
          <a:lstStyle/>
          <a:p>
            <a:pPr marL="285750" indent="-285750">
              <a:buFont typeface="Wingdings" panose="05000000000000000000" pitchFamily="2" charset="2"/>
              <a:buChar char="v"/>
            </a:pPr>
            <a:r>
              <a:rPr lang="en-US">
                <a:solidFill>
                  <a:schemeClr val="accent1"/>
                </a:solidFill>
              </a:rPr>
              <a:t>Next Open Office Hours: March 6</a:t>
            </a:r>
            <a:r>
              <a:rPr lang="en-US" baseline="30000">
                <a:solidFill>
                  <a:schemeClr val="accent1"/>
                </a:solidFill>
              </a:rPr>
              <a:t>th</a:t>
            </a:r>
            <a:r>
              <a:rPr lang="en-US">
                <a:solidFill>
                  <a:schemeClr val="accent1"/>
                </a:solidFill>
              </a:rPr>
              <a:t> @ 9:00am EST, Sathya will present SEO best practices</a:t>
            </a:r>
          </a:p>
        </p:txBody>
      </p:sp>
    </p:spTree>
    <p:extLst>
      <p:ext uri="{BB962C8B-B14F-4D97-AF65-F5344CB8AC3E}">
        <p14:creationId xmlns:p14="http://schemas.microsoft.com/office/powerpoint/2010/main" val="492020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CB9EC7-38D1-4215-83F1-D7D89DBDFE8B}"/>
              </a:ext>
            </a:extLst>
          </p:cNvPr>
          <p:cNvPicPr>
            <a:picLocks noChangeAspect="1"/>
          </p:cNvPicPr>
          <p:nvPr/>
        </p:nvPicPr>
        <p:blipFill>
          <a:blip r:embed="rId2"/>
          <a:stretch>
            <a:fillRect/>
          </a:stretch>
        </p:blipFill>
        <p:spPr>
          <a:xfrm>
            <a:off x="301327" y="4373541"/>
            <a:ext cx="3679068" cy="2124262"/>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065FE381-F5BF-4AA3-B8E2-D7886F153E17}"/>
              </a:ext>
            </a:extLst>
          </p:cNvPr>
          <p:cNvPicPr>
            <a:picLocks noChangeAspect="1"/>
          </p:cNvPicPr>
          <p:nvPr/>
        </p:nvPicPr>
        <p:blipFill>
          <a:blip r:embed="rId3"/>
          <a:stretch>
            <a:fillRect/>
          </a:stretch>
        </p:blipFill>
        <p:spPr>
          <a:xfrm>
            <a:off x="847833" y="2326034"/>
            <a:ext cx="2816958" cy="1285138"/>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5D492D80-EE52-4CD3-B40D-40FBB1BC185A}"/>
              </a:ext>
            </a:extLst>
          </p:cNvPr>
          <p:cNvSpPr>
            <a:spLocks noGrp="1"/>
          </p:cNvSpPr>
          <p:nvPr>
            <p:ph idx="17"/>
          </p:nvPr>
        </p:nvSpPr>
        <p:spPr>
          <a:xfrm>
            <a:off x="384694" y="1743138"/>
            <a:ext cx="11338560" cy="4577854"/>
          </a:xfrm>
        </p:spPr>
        <p:txBody>
          <a:bodyPr/>
          <a:lstStyle/>
          <a:p>
            <a:r>
              <a:rPr lang="en-US"/>
              <a:t>Click “Edit” in the top right-hand corner:</a:t>
            </a:r>
          </a:p>
          <a:p>
            <a:endParaRPr lang="en-US"/>
          </a:p>
          <a:p>
            <a:endParaRPr lang="en-US"/>
          </a:p>
          <a:p>
            <a:pPr lvl="8"/>
            <a:r>
              <a:rPr lang="en-US"/>
              <a:t>Click the “Filters” tab on the left hand side</a:t>
            </a:r>
          </a:p>
          <a:p>
            <a:pPr lvl="8"/>
            <a:endParaRPr lang="en-US"/>
          </a:p>
          <a:p>
            <a:endParaRPr lang="en-US"/>
          </a:p>
          <a:p>
            <a:r>
              <a:rPr lang="en-US"/>
              <a:t>Click into the “Filters” field to add a new filter (Add “</a:t>
            </a:r>
            <a:r>
              <a:rPr lang="en-US" b="1"/>
              <a:t>Campaign Name (Eloqua)</a:t>
            </a:r>
            <a:r>
              <a:rPr lang="en-US"/>
              <a:t>” Filter)</a:t>
            </a:r>
          </a:p>
          <a:p>
            <a:pPr marL="3657600" lvl="8" indent="0">
              <a:buNone/>
            </a:pPr>
            <a:endParaRPr lang="en-US"/>
          </a:p>
          <a:p>
            <a:pPr marL="3657600" lvl="8" indent="0">
              <a:buNone/>
            </a:pPr>
            <a:endParaRPr lang="en-US"/>
          </a:p>
          <a:p>
            <a:pPr lvl="8"/>
            <a:r>
              <a:rPr lang="en-US"/>
              <a:t>Change the Operator to “contains” and put your campaign name in the box and click “Apply”</a:t>
            </a:r>
          </a:p>
          <a:p>
            <a:endParaRPr lang="en-US"/>
          </a:p>
          <a:p>
            <a:endParaRPr lang="en-US"/>
          </a:p>
          <a:p>
            <a:endParaRPr lang="en-US"/>
          </a:p>
          <a:p>
            <a:endParaRPr lang="en-US"/>
          </a:p>
          <a:p>
            <a:endParaRPr lang="en-US"/>
          </a:p>
        </p:txBody>
      </p:sp>
      <p:pic>
        <p:nvPicPr>
          <p:cNvPr id="6" name="Picture 5">
            <a:extLst>
              <a:ext uri="{FF2B5EF4-FFF2-40B4-BE49-F238E27FC236}">
                <a16:creationId xmlns:a16="http://schemas.microsoft.com/office/drawing/2014/main" id="{0B0E6A68-29D2-41AC-831D-7C05B3292E0D}"/>
              </a:ext>
            </a:extLst>
          </p:cNvPr>
          <p:cNvPicPr>
            <a:picLocks noChangeAspect="1"/>
          </p:cNvPicPr>
          <p:nvPr/>
        </p:nvPicPr>
        <p:blipFill>
          <a:blip r:embed="rId4"/>
          <a:stretch>
            <a:fillRect/>
          </a:stretch>
        </p:blipFill>
        <p:spPr>
          <a:xfrm>
            <a:off x="5212862" y="1510619"/>
            <a:ext cx="6056336" cy="887088"/>
          </a:xfrm>
          <a:prstGeom prst="rect">
            <a:avLst/>
          </a:prstGeom>
          <a:effectLst>
            <a:outerShdw blurRad="63500" sx="102000" sy="102000" algn="ctr" rotWithShape="0">
              <a:prstClr val="black">
                <a:alpha val="40000"/>
              </a:prstClr>
            </a:outerShdw>
          </a:effectLst>
        </p:spPr>
      </p:pic>
      <p:sp>
        <p:nvSpPr>
          <p:cNvPr id="3" name="Text Placeholder 2">
            <a:extLst>
              <a:ext uri="{FF2B5EF4-FFF2-40B4-BE49-F238E27FC236}">
                <a16:creationId xmlns:a16="http://schemas.microsoft.com/office/drawing/2014/main" id="{655A9E44-CABA-4403-AAB5-B7D513317733}"/>
              </a:ext>
            </a:extLst>
          </p:cNvPr>
          <p:cNvSpPr>
            <a:spLocks noGrp="1"/>
          </p:cNvSpPr>
          <p:nvPr>
            <p:ph type="body" sz="quarter" idx="16"/>
          </p:nvPr>
        </p:nvSpPr>
        <p:spPr/>
        <p:txBody>
          <a:bodyPr/>
          <a:lstStyle/>
          <a:p>
            <a:r>
              <a:rPr lang="en-US"/>
              <a:t>How to look up MQLs from your campaigns</a:t>
            </a:r>
          </a:p>
        </p:txBody>
      </p:sp>
      <p:sp>
        <p:nvSpPr>
          <p:cNvPr id="4" name="Title 3">
            <a:extLst>
              <a:ext uri="{FF2B5EF4-FFF2-40B4-BE49-F238E27FC236}">
                <a16:creationId xmlns:a16="http://schemas.microsoft.com/office/drawing/2014/main" id="{A999480E-67BC-4383-93AA-07EF60057132}"/>
              </a:ext>
            </a:extLst>
          </p:cNvPr>
          <p:cNvSpPr>
            <a:spLocks noGrp="1"/>
          </p:cNvSpPr>
          <p:nvPr>
            <p:ph type="title"/>
          </p:nvPr>
        </p:nvSpPr>
        <p:spPr/>
        <p:txBody>
          <a:bodyPr/>
          <a:lstStyle/>
          <a:p>
            <a:r>
              <a:rPr lang="en-US"/>
              <a:t>Steps to pull an MQL Report from your campaign</a:t>
            </a:r>
          </a:p>
        </p:txBody>
      </p:sp>
      <p:sp>
        <p:nvSpPr>
          <p:cNvPr id="11" name="Rectangle 10">
            <a:extLst>
              <a:ext uri="{FF2B5EF4-FFF2-40B4-BE49-F238E27FC236}">
                <a16:creationId xmlns:a16="http://schemas.microsoft.com/office/drawing/2014/main" id="{1C44ADD2-4772-47D0-B533-B3EF9AD470A5}"/>
              </a:ext>
            </a:extLst>
          </p:cNvPr>
          <p:cNvSpPr/>
          <p:nvPr/>
        </p:nvSpPr>
        <p:spPr>
          <a:xfrm>
            <a:off x="10643576" y="1663448"/>
            <a:ext cx="527539" cy="470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Arrow: Right 11">
            <a:extLst>
              <a:ext uri="{FF2B5EF4-FFF2-40B4-BE49-F238E27FC236}">
                <a16:creationId xmlns:a16="http://schemas.microsoft.com/office/drawing/2014/main" id="{55FD65EB-5CE5-4889-86CB-D32327484D2E}"/>
              </a:ext>
            </a:extLst>
          </p:cNvPr>
          <p:cNvSpPr/>
          <p:nvPr/>
        </p:nvSpPr>
        <p:spPr>
          <a:xfrm rot="21417726">
            <a:off x="7675606" y="1817942"/>
            <a:ext cx="2834746" cy="4439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14">
            <a:extLst>
              <a:ext uri="{FF2B5EF4-FFF2-40B4-BE49-F238E27FC236}">
                <a16:creationId xmlns:a16="http://schemas.microsoft.com/office/drawing/2014/main" id="{68886EA1-2BC0-454E-81E3-691DF05F338F}"/>
              </a:ext>
            </a:extLst>
          </p:cNvPr>
          <p:cNvSpPr/>
          <p:nvPr/>
        </p:nvSpPr>
        <p:spPr>
          <a:xfrm>
            <a:off x="1846385" y="2706630"/>
            <a:ext cx="1031632" cy="550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Arrow: Right 15">
            <a:extLst>
              <a:ext uri="{FF2B5EF4-FFF2-40B4-BE49-F238E27FC236}">
                <a16:creationId xmlns:a16="http://schemas.microsoft.com/office/drawing/2014/main" id="{03A1C36C-AF0F-4139-8B1E-69DE4BBF554E}"/>
              </a:ext>
            </a:extLst>
          </p:cNvPr>
          <p:cNvSpPr/>
          <p:nvPr/>
        </p:nvSpPr>
        <p:spPr>
          <a:xfrm rot="10800000">
            <a:off x="3207431" y="2719634"/>
            <a:ext cx="722731" cy="3473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8" name="Picture 17">
            <a:extLst>
              <a:ext uri="{FF2B5EF4-FFF2-40B4-BE49-F238E27FC236}">
                <a16:creationId xmlns:a16="http://schemas.microsoft.com/office/drawing/2014/main" id="{933C0611-6E4F-41B4-BECC-B92740F78763}"/>
              </a:ext>
            </a:extLst>
          </p:cNvPr>
          <p:cNvPicPr>
            <a:picLocks noChangeAspect="1"/>
          </p:cNvPicPr>
          <p:nvPr/>
        </p:nvPicPr>
        <p:blipFill rotWithShape="1">
          <a:blip r:embed="rId5"/>
          <a:srcRect t="9770" b="29339"/>
          <a:stretch/>
        </p:blipFill>
        <p:spPr>
          <a:xfrm>
            <a:off x="9011211" y="3429000"/>
            <a:ext cx="2508079" cy="1068620"/>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24A61EB5-6D20-422A-98EE-D22C88C1931F}"/>
              </a:ext>
            </a:extLst>
          </p:cNvPr>
          <p:cNvSpPr/>
          <p:nvPr/>
        </p:nvSpPr>
        <p:spPr>
          <a:xfrm>
            <a:off x="9068137" y="3855655"/>
            <a:ext cx="1595386" cy="550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0" name="Arrow: Right 19">
            <a:extLst>
              <a:ext uri="{FF2B5EF4-FFF2-40B4-BE49-F238E27FC236}">
                <a16:creationId xmlns:a16="http://schemas.microsoft.com/office/drawing/2014/main" id="{2887EE45-88F6-4A73-B154-67B0637589EC}"/>
              </a:ext>
            </a:extLst>
          </p:cNvPr>
          <p:cNvSpPr/>
          <p:nvPr/>
        </p:nvSpPr>
        <p:spPr>
          <a:xfrm rot="511521">
            <a:off x="8525270" y="3966693"/>
            <a:ext cx="500088" cy="2304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3" name="Rectangle 22">
            <a:extLst>
              <a:ext uri="{FF2B5EF4-FFF2-40B4-BE49-F238E27FC236}">
                <a16:creationId xmlns:a16="http://schemas.microsoft.com/office/drawing/2014/main" id="{21AABD24-6161-4B7E-8147-35D4B36A5A6D}"/>
              </a:ext>
            </a:extLst>
          </p:cNvPr>
          <p:cNvSpPr/>
          <p:nvPr/>
        </p:nvSpPr>
        <p:spPr>
          <a:xfrm>
            <a:off x="1846385" y="5155370"/>
            <a:ext cx="2083777" cy="1227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4" name="Arrow: Right 23">
            <a:extLst>
              <a:ext uri="{FF2B5EF4-FFF2-40B4-BE49-F238E27FC236}">
                <a16:creationId xmlns:a16="http://schemas.microsoft.com/office/drawing/2014/main" id="{562B91D8-9EF0-416D-8BD3-55BEBDCCE449}"/>
              </a:ext>
            </a:extLst>
          </p:cNvPr>
          <p:cNvSpPr/>
          <p:nvPr/>
        </p:nvSpPr>
        <p:spPr>
          <a:xfrm rot="9930581">
            <a:off x="4044246" y="5553823"/>
            <a:ext cx="1631468" cy="3162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4250468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E8B5B2-3B14-4173-AF79-2D1AEF175320}"/>
              </a:ext>
            </a:extLst>
          </p:cNvPr>
          <p:cNvPicPr>
            <a:picLocks noChangeAspect="1"/>
          </p:cNvPicPr>
          <p:nvPr/>
        </p:nvPicPr>
        <p:blipFill>
          <a:blip r:embed="rId2"/>
          <a:stretch>
            <a:fillRect/>
          </a:stretch>
        </p:blipFill>
        <p:spPr>
          <a:xfrm>
            <a:off x="815863" y="4415641"/>
            <a:ext cx="2357438" cy="2082645"/>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99D121AA-CC17-451F-9950-240661804784}"/>
              </a:ext>
            </a:extLst>
          </p:cNvPr>
          <p:cNvPicPr>
            <a:picLocks noChangeAspect="1"/>
          </p:cNvPicPr>
          <p:nvPr/>
        </p:nvPicPr>
        <p:blipFill rotWithShape="1">
          <a:blip r:embed="rId3"/>
          <a:srcRect t="43077"/>
          <a:stretch/>
        </p:blipFill>
        <p:spPr>
          <a:xfrm>
            <a:off x="275526" y="2182418"/>
            <a:ext cx="3438112" cy="1311389"/>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EC3708D0-A6DA-4447-9674-9E038B05DFF6}"/>
              </a:ext>
            </a:extLst>
          </p:cNvPr>
          <p:cNvPicPr>
            <a:picLocks noChangeAspect="1"/>
          </p:cNvPicPr>
          <p:nvPr/>
        </p:nvPicPr>
        <p:blipFill>
          <a:blip r:embed="rId4"/>
          <a:stretch>
            <a:fillRect/>
          </a:stretch>
        </p:blipFill>
        <p:spPr>
          <a:xfrm>
            <a:off x="5607658" y="916728"/>
            <a:ext cx="2545301" cy="1737511"/>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5D492D80-EE52-4CD3-B40D-40FBB1BC185A}"/>
              </a:ext>
            </a:extLst>
          </p:cNvPr>
          <p:cNvSpPr>
            <a:spLocks noGrp="1"/>
          </p:cNvSpPr>
          <p:nvPr>
            <p:ph idx="17"/>
          </p:nvPr>
        </p:nvSpPr>
        <p:spPr>
          <a:xfrm>
            <a:off x="384694" y="1702630"/>
            <a:ext cx="11338560" cy="4577854"/>
          </a:xfrm>
        </p:spPr>
        <p:txBody>
          <a:bodyPr/>
          <a:lstStyle/>
          <a:p>
            <a:r>
              <a:rPr lang="en-US"/>
              <a:t>Add a new filter “UTM Campaign”:</a:t>
            </a:r>
          </a:p>
          <a:p>
            <a:endParaRPr lang="en-US"/>
          </a:p>
          <a:p>
            <a:endParaRPr lang="en-US"/>
          </a:p>
          <a:p>
            <a:pPr lvl="8"/>
            <a:r>
              <a:rPr lang="en-US"/>
              <a:t>Change the Operator to “contains” and put your campaign name in the box and click “Apply”</a:t>
            </a:r>
          </a:p>
          <a:p>
            <a:pPr lvl="8"/>
            <a:endParaRPr lang="en-US"/>
          </a:p>
          <a:p>
            <a:endParaRPr lang="en-US"/>
          </a:p>
          <a:p>
            <a:r>
              <a:rPr lang="en-US"/>
              <a:t>Add a new filter “Disposition”: </a:t>
            </a:r>
          </a:p>
          <a:p>
            <a:pPr marL="3657600" lvl="8" indent="0">
              <a:buNone/>
            </a:pPr>
            <a:endParaRPr lang="en-US"/>
          </a:p>
          <a:p>
            <a:pPr lvl="8"/>
            <a:endParaRPr lang="en-US"/>
          </a:p>
          <a:p>
            <a:pPr lvl="8"/>
            <a:endParaRPr lang="en-US"/>
          </a:p>
          <a:p>
            <a:pPr lvl="8"/>
            <a:endParaRPr lang="en-US"/>
          </a:p>
          <a:p>
            <a:pPr lvl="8"/>
            <a:r>
              <a:rPr lang="en-US"/>
              <a:t>Keep the Operator as “equals” and select “Accept”</a:t>
            </a:r>
          </a:p>
          <a:p>
            <a:endParaRPr lang="en-US"/>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655A9E44-CABA-4403-AAB5-B7D513317733}"/>
              </a:ext>
            </a:extLst>
          </p:cNvPr>
          <p:cNvSpPr>
            <a:spLocks noGrp="1"/>
          </p:cNvSpPr>
          <p:nvPr>
            <p:ph type="body" sz="quarter" idx="16"/>
          </p:nvPr>
        </p:nvSpPr>
        <p:spPr>
          <a:xfrm>
            <a:off x="384694" y="874261"/>
            <a:ext cx="5183767" cy="402336"/>
          </a:xfrm>
        </p:spPr>
        <p:txBody>
          <a:bodyPr/>
          <a:lstStyle/>
          <a:p>
            <a:r>
              <a:rPr lang="en-US"/>
              <a:t>How to look up MQLs from your campaigns</a:t>
            </a:r>
          </a:p>
        </p:txBody>
      </p:sp>
      <p:sp>
        <p:nvSpPr>
          <p:cNvPr id="4" name="Title 3">
            <a:extLst>
              <a:ext uri="{FF2B5EF4-FFF2-40B4-BE49-F238E27FC236}">
                <a16:creationId xmlns:a16="http://schemas.microsoft.com/office/drawing/2014/main" id="{A999480E-67BC-4383-93AA-07EF60057132}"/>
              </a:ext>
            </a:extLst>
          </p:cNvPr>
          <p:cNvSpPr>
            <a:spLocks noGrp="1"/>
          </p:cNvSpPr>
          <p:nvPr>
            <p:ph type="title"/>
          </p:nvPr>
        </p:nvSpPr>
        <p:spPr>
          <a:xfrm>
            <a:off x="384694" y="98543"/>
            <a:ext cx="11338560" cy="768263"/>
          </a:xfrm>
        </p:spPr>
        <p:txBody>
          <a:bodyPr/>
          <a:lstStyle/>
          <a:p>
            <a:r>
              <a:rPr lang="en-US"/>
              <a:t>Steps to pull an MQL Report from your campaign</a:t>
            </a:r>
          </a:p>
        </p:txBody>
      </p:sp>
      <p:sp>
        <p:nvSpPr>
          <p:cNvPr id="11" name="Rectangle 10">
            <a:extLst>
              <a:ext uri="{FF2B5EF4-FFF2-40B4-BE49-F238E27FC236}">
                <a16:creationId xmlns:a16="http://schemas.microsoft.com/office/drawing/2014/main" id="{1C44ADD2-4772-47D0-B533-B3EF9AD470A5}"/>
              </a:ext>
            </a:extLst>
          </p:cNvPr>
          <p:cNvSpPr/>
          <p:nvPr/>
        </p:nvSpPr>
        <p:spPr>
          <a:xfrm>
            <a:off x="5568461" y="1462940"/>
            <a:ext cx="1579685" cy="1012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Arrow: Right 11">
            <a:extLst>
              <a:ext uri="{FF2B5EF4-FFF2-40B4-BE49-F238E27FC236}">
                <a16:creationId xmlns:a16="http://schemas.microsoft.com/office/drawing/2014/main" id="{55FD65EB-5CE5-4889-86CB-D32327484D2E}"/>
              </a:ext>
            </a:extLst>
          </p:cNvPr>
          <p:cNvSpPr/>
          <p:nvPr/>
        </p:nvSpPr>
        <p:spPr>
          <a:xfrm rot="21417726">
            <a:off x="3976755" y="1685633"/>
            <a:ext cx="1431635" cy="4501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14">
            <a:extLst>
              <a:ext uri="{FF2B5EF4-FFF2-40B4-BE49-F238E27FC236}">
                <a16:creationId xmlns:a16="http://schemas.microsoft.com/office/drawing/2014/main" id="{68886EA1-2BC0-454E-81E3-691DF05F338F}"/>
              </a:ext>
            </a:extLst>
          </p:cNvPr>
          <p:cNvSpPr/>
          <p:nvPr/>
        </p:nvSpPr>
        <p:spPr>
          <a:xfrm>
            <a:off x="1959873" y="2954215"/>
            <a:ext cx="1609804" cy="347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Arrow: Right 15">
            <a:extLst>
              <a:ext uri="{FF2B5EF4-FFF2-40B4-BE49-F238E27FC236}">
                <a16:creationId xmlns:a16="http://schemas.microsoft.com/office/drawing/2014/main" id="{03A1C36C-AF0F-4139-8B1E-69DE4BBF554E}"/>
              </a:ext>
            </a:extLst>
          </p:cNvPr>
          <p:cNvSpPr/>
          <p:nvPr/>
        </p:nvSpPr>
        <p:spPr>
          <a:xfrm rot="10800000">
            <a:off x="3604469" y="2991551"/>
            <a:ext cx="722731" cy="3473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3" name="Picture 12">
            <a:extLst>
              <a:ext uri="{FF2B5EF4-FFF2-40B4-BE49-F238E27FC236}">
                <a16:creationId xmlns:a16="http://schemas.microsoft.com/office/drawing/2014/main" id="{A4342915-7388-4C31-B525-1ADE3810D596}"/>
              </a:ext>
            </a:extLst>
          </p:cNvPr>
          <p:cNvPicPr>
            <a:picLocks noChangeAspect="1"/>
          </p:cNvPicPr>
          <p:nvPr/>
        </p:nvPicPr>
        <p:blipFill>
          <a:blip r:embed="rId5"/>
          <a:stretch>
            <a:fillRect/>
          </a:stretch>
        </p:blipFill>
        <p:spPr>
          <a:xfrm>
            <a:off x="5635559" y="3597798"/>
            <a:ext cx="2613887" cy="1333616"/>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24A61EB5-6D20-422A-98EE-D22C88C1931F}"/>
              </a:ext>
            </a:extLst>
          </p:cNvPr>
          <p:cNvSpPr/>
          <p:nvPr/>
        </p:nvSpPr>
        <p:spPr>
          <a:xfrm>
            <a:off x="5758962" y="3802946"/>
            <a:ext cx="1419980" cy="923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0" name="Arrow: Right 19">
            <a:extLst>
              <a:ext uri="{FF2B5EF4-FFF2-40B4-BE49-F238E27FC236}">
                <a16:creationId xmlns:a16="http://schemas.microsoft.com/office/drawing/2014/main" id="{2887EE45-88F6-4A73-B154-67B0637589EC}"/>
              </a:ext>
            </a:extLst>
          </p:cNvPr>
          <p:cNvSpPr/>
          <p:nvPr/>
        </p:nvSpPr>
        <p:spPr>
          <a:xfrm rot="21321601">
            <a:off x="3674614" y="3948078"/>
            <a:ext cx="1655805" cy="3484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3" name="Rectangle 22">
            <a:extLst>
              <a:ext uri="{FF2B5EF4-FFF2-40B4-BE49-F238E27FC236}">
                <a16:creationId xmlns:a16="http://schemas.microsoft.com/office/drawing/2014/main" id="{21AABD24-6161-4B7E-8147-35D4B36A5A6D}"/>
              </a:ext>
            </a:extLst>
          </p:cNvPr>
          <p:cNvSpPr/>
          <p:nvPr/>
        </p:nvSpPr>
        <p:spPr>
          <a:xfrm>
            <a:off x="1617786" y="5029882"/>
            <a:ext cx="1836004" cy="1533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4" name="Arrow: Right 23">
            <a:extLst>
              <a:ext uri="{FF2B5EF4-FFF2-40B4-BE49-F238E27FC236}">
                <a16:creationId xmlns:a16="http://schemas.microsoft.com/office/drawing/2014/main" id="{562B91D8-9EF0-416D-8BD3-55BEBDCCE449}"/>
              </a:ext>
            </a:extLst>
          </p:cNvPr>
          <p:cNvSpPr/>
          <p:nvPr/>
        </p:nvSpPr>
        <p:spPr>
          <a:xfrm rot="9930581">
            <a:off x="3657972" y="5568595"/>
            <a:ext cx="546382" cy="497113"/>
          </a:xfrm>
          <a:prstGeom prst="rightArrow">
            <a:avLst>
              <a:gd name="adj1" fmla="val 4012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652624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8E496E-B96E-422A-B23D-3B08C7679EBA}"/>
              </a:ext>
            </a:extLst>
          </p:cNvPr>
          <p:cNvPicPr>
            <a:picLocks noChangeAspect="1"/>
          </p:cNvPicPr>
          <p:nvPr/>
        </p:nvPicPr>
        <p:blipFill>
          <a:blip r:embed="rId2"/>
          <a:stretch>
            <a:fillRect/>
          </a:stretch>
        </p:blipFill>
        <p:spPr>
          <a:xfrm>
            <a:off x="199279" y="3378952"/>
            <a:ext cx="5769056" cy="524174"/>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70396DED-AA66-4C43-AFC3-71B7090E08DA}"/>
              </a:ext>
            </a:extLst>
          </p:cNvPr>
          <p:cNvPicPr>
            <a:picLocks noChangeAspect="1"/>
          </p:cNvPicPr>
          <p:nvPr/>
        </p:nvPicPr>
        <p:blipFill>
          <a:blip r:embed="rId3"/>
          <a:stretch>
            <a:fillRect/>
          </a:stretch>
        </p:blipFill>
        <p:spPr>
          <a:xfrm>
            <a:off x="6579812" y="1246403"/>
            <a:ext cx="3714977" cy="5490308"/>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5D492D80-EE52-4CD3-B40D-40FBB1BC185A}"/>
              </a:ext>
            </a:extLst>
          </p:cNvPr>
          <p:cNvSpPr>
            <a:spLocks noGrp="1"/>
          </p:cNvSpPr>
          <p:nvPr>
            <p:ph idx="17"/>
          </p:nvPr>
        </p:nvSpPr>
        <p:spPr>
          <a:xfrm>
            <a:off x="384694" y="1702630"/>
            <a:ext cx="11338560" cy="4577854"/>
          </a:xfrm>
        </p:spPr>
        <p:txBody>
          <a:bodyPr/>
          <a:lstStyle/>
          <a:p>
            <a:r>
              <a:rPr lang="en-US"/>
              <a:t>Update the Filter Logic. Click on the pencil:</a:t>
            </a:r>
          </a:p>
          <a:p>
            <a:endParaRPr lang="en-US"/>
          </a:p>
          <a:p>
            <a:endParaRPr lang="en-US"/>
          </a:p>
          <a:p>
            <a:r>
              <a:rPr lang="en-US"/>
              <a:t>Click Save &amp; Run:</a:t>
            </a:r>
          </a:p>
          <a:p>
            <a:endParaRPr lang="en-US"/>
          </a:p>
          <a:p>
            <a:endParaRPr lang="en-US"/>
          </a:p>
          <a:p>
            <a:pPr lvl="8"/>
            <a:endParaRPr lang="en-US"/>
          </a:p>
          <a:p>
            <a:endParaRPr lang="en-US"/>
          </a:p>
          <a:p>
            <a:pPr marL="3657600" lvl="8" indent="0">
              <a:buNone/>
            </a:pPr>
            <a:endParaRPr lang="en-US"/>
          </a:p>
          <a:p>
            <a:pPr lvl="8"/>
            <a:endParaRPr lang="en-US"/>
          </a:p>
          <a:p>
            <a:pPr lvl="8"/>
            <a:endParaRPr lang="en-US"/>
          </a:p>
          <a:p>
            <a:pPr lvl="8"/>
            <a:endParaRPr lang="en-US"/>
          </a:p>
          <a:p>
            <a:endParaRPr lang="en-US"/>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655A9E44-CABA-4403-AAB5-B7D513317733}"/>
              </a:ext>
            </a:extLst>
          </p:cNvPr>
          <p:cNvSpPr>
            <a:spLocks noGrp="1"/>
          </p:cNvSpPr>
          <p:nvPr>
            <p:ph type="body" sz="quarter" idx="16"/>
          </p:nvPr>
        </p:nvSpPr>
        <p:spPr/>
        <p:txBody>
          <a:bodyPr/>
          <a:lstStyle/>
          <a:p>
            <a:r>
              <a:rPr lang="en-US"/>
              <a:t>How to look up MQLs from your campaigns</a:t>
            </a:r>
          </a:p>
        </p:txBody>
      </p:sp>
      <p:sp>
        <p:nvSpPr>
          <p:cNvPr id="4" name="Title 3">
            <a:extLst>
              <a:ext uri="{FF2B5EF4-FFF2-40B4-BE49-F238E27FC236}">
                <a16:creationId xmlns:a16="http://schemas.microsoft.com/office/drawing/2014/main" id="{A999480E-67BC-4383-93AA-07EF60057132}"/>
              </a:ext>
            </a:extLst>
          </p:cNvPr>
          <p:cNvSpPr>
            <a:spLocks noGrp="1"/>
          </p:cNvSpPr>
          <p:nvPr>
            <p:ph type="title"/>
          </p:nvPr>
        </p:nvSpPr>
        <p:spPr/>
        <p:txBody>
          <a:bodyPr/>
          <a:lstStyle/>
          <a:p>
            <a:r>
              <a:rPr lang="en-US"/>
              <a:t>Steps to pull an MQL Report from your campaign</a:t>
            </a:r>
          </a:p>
        </p:txBody>
      </p:sp>
      <p:sp>
        <p:nvSpPr>
          <p:cNvPr id="11" name="Rectangle 10">
            <a:extLst>
              <a:ext uri="{FF2B5EF4-FFF2-40B4-BE49-F238E27FC236}">
                <a16:creationId xmlns:a16="http://schemas.microsoft.com/office/drawing/2014/main" id="{1C44ADD2-4772-47D0-B533-B3EF9AD470A5}"/>
              </a:ext>
            </a:extLst>
          </p:cNvPr>
          <p:cNvSpPr/>
          <p:nvPr/>
        </p:nvSpPr>
        <p:spPr>
          <a:xfrm>
            <a:off x="8214020" y="3378952"/>
            <a:ext cx="1579685" cy="732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Arrow: Right 11">
            <a:extLst>
              <a:ext uri="{FF2B5EF4-FFF2-40B4-BE49-F238E27FC236}">
                <a16:creationId xmlns:a16="http://schemas.microsoft.com/office/drawing/2014/main" id="{55FD65EB-5CE5-4889-86CB-D32327484D2E}"/>
              </a:ext>
            </a:extLst>
          </p:cNvPr>
          <p:cNvSpPr/>
          <p:nvPr/>
        </p:nvSpPr>
        <p:spPr>
          <a:xfrm rot="1571968">
            <a:off x="3970919" y="2764130"/>
            <a:ext cx="4180858" cy="4477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2" name="Rectangle 21">
            <a:extLst>
              <a:ext uri="{FF2B5EF4-FFF2-40B4-BE49-F238E27FC236}">
                <a16:creationId xmlns:a16="http://schemas.microsoft.com/office/drawing/2014/main" id="{19005FC7-67D0-440B-969D-C9E1594AE5D2}"/>
              </a:ext>
            </a:extLst>
          </p:cNvPr>
          <p:cNvSpPr/>
          <p:nvPr/>
        </p:nvSpPr>
        <p:spPr>
          <a:xfrm>
            <a:off x="4628570" y="3345826"/>
            <a:ext cx="1045554" cy="5241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175677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89D3E6-FB26-4040-AB04-DB2837AD821C}"/>
              </a:ext>
            </a:extLst>
          </p:cNvPr>
          <p:cNvSpPr>
            <a:spLocks noGrp="1"/>
          </p:cNvSpPr>
          <p:nvPr>
            <p:ph idx="17"/>
          </p:nvPr>
        </p:nvSpPr>
        <p:spPr>
          <a:xfrm>
            <a:off x="384694" y="1702630"/>
            <a:ext cx="11338560" cy="402336"/>
          </a:xfrm>
        </p:spPr>
        <p:txBody>
          <a:bodyPr/>
          <a:lstStyle/>
          <a:p>
            <a:r>
              <a:rPr lang="en-US">
                <a:hlinkClick r:id="rId2"/>
              </a:rPr>
              <a:t>https://iqvia.lightning.force.com/lightning/r/Report/00O5c000007dpZYEAY/view?queryScope=userFolders</a:t>
            </a:r>
            <a:r>
              <a:rPr lang="en-US"/>
              <a:t> </a:t>
            </a:r>
          </a:p>
        </p:txBody>
      </p:sp>
      <p:sp>
        <p:nvSpPr>
          <p:cNvPr id="5" name="Text Placeholder 4">
            <a:extLst>
              <a:ext uri="{FF2B5EF4-FFF2-40B4-BE49-F238E27FC236}">
                <a16:creationId xmlns:a16="http://schemas.microsoft.com/office/drawing/2014/main" id="{E152A9CD-B519-4A4C-87E0-E6856C4DE39F}"/>
              </a:ext>
            </a:extLst>
          </p:cNvPr>
          <p:cNvSpPr>
            <a:spLocks noGrp="1"/>
          </p:cNvSpPr>
          <p:nvPr>
            <p:ph type="body" sz="quarter" idx="16"/>
          </p:nvPr>
        </p:nvSpPr>
        <p:spPr/>
        <p:txBody>
          <a:bodyPr/>
          <a:lstStyle/>
          <a:p>
            <a:r>
              <a:rPr lang="en-US"/>
              <a:t>MQL Simplified Status Report </a:t>
            </a:r>
          </a:p>
        </p:txBody>
      </p:sp>
      <p:sp>
        <p:nvSpPr>
          <p:cNvPr id="3" name="Title 2">
            <a:extLst>
              <a:ext uri="{FF2B5EF4-FFF2-40B4-BE49-F238E27FC236}">
                <a16:creationId xmlns:a16="http://schemas.microsoft.com/office/drawing/2014/main" id="{FC448FBD-35F8-479B-BE37-01A781684781}"/>
              </a:ext>
            </a:extLst>
          </p:cNvPr>
          <p:cNvSpPr>
            <a:spLocks noGrp="1"/>
          </p:cNvSpPr>
          <p:nvPr>
            <p:ph type="title"/>
          </p:nvPr>
        </p:nvSpPr>
        <p:spPr/>
        <p:txBody>
          <a:bodyPr/>
          <a:lstStyle/>
          <a:p>
            <a:r>
              <a:rPr lang="en-US"/>
              <a:t>Simplified report to check on the statuses of MQLs</a:t>
            </a:r>
          </a:p>
        </p:txBody>
      </p:sp>
      <p:pic>
        <p:nvPicPr>
          <p:cNvPr id="7" name="Picture 6">
            <a:extLst>
              <a:ext uri="{FF2B5EF4-FFF2-40B4-BE49-F238E27FC236}">
                <a16:creationId xmlns:a16="http://schemas.microsoft.com/office/drawing/2014/main" id="{2F51EED5-18D2-FCE7-FD86-A8B27B566FC0}"/>
              </a:ext>
            </a:extLst>
          </p:cNvPr>
          <p:cNvPicPr>
            <a:picLocks noChangeAspect="1"/>
          </p:cNvPicPr>
          <p:nvPr/>
        </p:nvPicPr>
        <p:blipFill>
          <a:blip r:embed="rId3"/>
          <a:stretch>
            <a:fillRect/>
          </a:stretch>
        </p:blipFill>
        <p:spPr>
          <a:xfrm>
            <a:off x="616007" y="2352015"/>
            <a:ext cx="10556818" cy="4052309"/>
          </a:xfrm>
          <a:prstGeom prst="rect">
            <a:avLst/>
          </a:prstGeom>
          <a:ln>
            <a:solidFill>
              <a:schemeClr val="accent1"/>
            </a:solidFill>
          </a:ln>
        </p:spPr>
      </p:pic>
    </p:spTree>
    <p:extLst>
      <p:ext uri="{BB962C8B-B14F-4D97-AF65-F5344CB8AC3E}">
        <p14:creationId xmlns:p14="http://schemas.microsoft.com/office/powerpoint/2010/main" val="1954840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81576A-4192-4690-ABEF-3D5ABC492D42}"/>
              </a:ext>
            </a:extLst>
          </p:cNvPr>
          <p:cNvSpPr>
            <a:spLocks noGrp="1"/>
          </p:cNvSpPr>
          <p:nvPr>
            <p:ph type="body" sz="quarter" idx="16"/>
          </p:nvPr>
        </p:nvSpPr>
        <p:spPr>
          <a:xfrm>
            <a:off x="384694" y="994738"/>
            <a:ext cx="11338560" cy="402336"/>
          </a:xfrm>
        </p:spPr>
        <p:txBody>
          <a:bodyPr/>
          <a:lstStyle/>
          <a:p>
            <a:r>
              <a:rPr lang="en-US"/>
              <a:t>MQL Journey Takeaways</a:t>
            </a:r>
          </a:p>
        </p:txBody>
      </p:sp>
      <p:sp>
        <p:nvSpPr>
          <p:cNvPr id="2" name="Title 1">
            <a:extLst>
              <a:ext uri="{FF2B5EF4-FFF2-40B4-BE49-F238E27FC236}">
                <a16:creationId xmlns:a16="http://schemas.microsoft.com/office/drawing/2014/main" id="{AF134637-779B-425E-A8DC-F69EF4AFA59D}"/>
              </a:ext>
            </a:extLst>
          </p:cNvPr>
          <p:cNvSpPr>
            <a:spLocks noGrp="1"/>
          </p:cNvSpPr>
          <p:nvPr>
            <p:ph type="title"/>
          </p:nvPr>
        </p:nvSpPr>
        <p:spPr>
          <a:xfrm>
            <a:off x="384694" y="185608"/>
            <a:ext cx="11338560" cy="768263"/>
          </a:xfrm>
        </p:spPr>
        <p:txBody>
          <a:bodyPr/>
          <a:lstStyle/>
          <a:p>
            <a:r>
              <a:rPr lang="en-US"/>
              <a:t>Enable Effective MQL Follow up</a:t>
            </a:r>
          </a:p>
        </p:txBody>
      </p:sp>
      <p:sp>
        <p:nvSpPr>
          <p:cNvPr id="3" name="Footer Placeholder 2">
            <a:extLst>
              <a:ext uri="{FF2B5EF4-FFF2-40B4-BE49-F238E27FC236}">
                <a16:creationId xmlns:a16="http://schemas.microsoft.com/office/drawing/2014/main" id="{F8816EED-F926-472A-9A82-B49518135725}"/>
              </a:ext>
            </a:extLst>
          </p:cNvPr>
          <p:cNvSpPr>
            <a:spLocks noGrp="1"/>
          </p:cNvSpPr>
          <p:nvPr>
            <p:ph type="ftr" sz="quarter" idx="3"/>
          </p:nvPr>
        </p:nvSpPr>
        <p:spPr>
          <a:xfrm>
            <a:off x="2720389" y="5950200"/>
            <a:ext cx="6667170" cy="402336"/>
          </a:xfrm>
        </p:spPr>
        <p:txBody>
          <a:bodyPr/>
          <a:lstStyle/>
          <a:p>
            <a:r>
              <a:rPr lang="en-US" sz="1400"/>
              <a:t>For questions contact Taylor Wright, with Inside Sales </a:t>
            </a:r>
            <a:r>
              <a:rPr lang="en-US" sz="1400">
                <a:hlinkClick r:id="rId2"/>
              </a:rPr>
              <a:t>taylor.wright2@iqvia.com</a:t>
            </a:r>
            <a:r>
              <a:rPr lang="en-US" sz="1400"/>
              <a:t> </a:t>
            </a:r>
          </a:p>
        </p:txBody>
      </p:sp>
      <p:sp>
        <p:nvSpPr>
          <p:cNvPr id="61" name="Oval 60">
            <a:extLst>
              <a:ext uri="{FF2B5EF4-FFF2-40B4-BE49-F238E27FC236}">
                <a16:creationId xmlns:a16="http://schemas.microsoft.com/office/drawing/2014/main" id="{6606D46C-304A-47B6-BC73-9A4591BB35EC}"/>
              </a:ext>
            </a:extLst>
          </p:cNvPr>
          <p:cNvSpPr/>
          <p:nvPr/>
        </p:nvSpPr>
        <p:spPr>
          <a:xfrm>
            <a:off x="5036168" y="2676940"/>
            <a:ext cx="2086465" cy="2086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4" name="Text Placeholder 30">
            <a:extLst>
              <a:ext uri="{FF2B5EF4-FFF2-40B4-BE49-F238E27FC236}">
                <a16:creationId xmlns:a16="http://schemas.microsoft.com/office/drawing/2014/main" id="{E4832CD5-FE3E-4B61-A445-0FC3C4FE0C38}"/>
              </a:ext>
            </a:extLst>
          </p:cNvPr>
          <p:cNvSpPr txBox="1">
            <a:spLocks/>
          </p:cNvSpPr>
          <p:nvPr/>
        </p:nvSpPr>
        <p:spPr>
          <a:xfrm>
            <a:off x="1039689" y="1876315"/>
            <a:ext cx="3401682"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a:solidFill>
                  <a:schemeClr val="accent1"/>
                </a:solidFill>
              </a:rPr>
              <a:t>Campaign Triage Instructions</a:t>
            </a:r>
          </a:p>
          <a:p>
            <a:pPr marL="173736" indent="-173736">
              <a:lnSpc>
                <a:spcPct val="100000"/>
              </a:lnSpc>
              <a:spcBef>
                <a:spcPts val="400"/>
              </a:spcBef>
              <a:buFontTx/>
              <a:buChar char="•"/>
            </a:pPr>
            <a:r>
              <a:rPr lang="da-DK" sz="1400" b="0">
                <a:solidFill>
                  <a:schemeClr val="tx1"/>
                </a:solidFill>
              </a:rPr>
              <a:t>Marketers provide triage instructions for the Pipeline team to direct MQLs</a:t>
            </a:r>
            <a:endParaRPr lang="en-US" sz="1400" b="0">
              <a:solidFill>
                <a:schemeClr val="tx1"/>
              </a:solidFill>
            </a:endParaRPr>
          </a:p>
        </p:txBody>
      </p:sp>
      <p:sp>
        <p:nvSpPr>
          <p:cNvPr id="75" name="Text Placeholder 30">
            <a:extLst>
              <a:ext uri="{FF2B5EF4-FFF2-40B4-BE49-F238E27FC236}">
                <a16:creationId xmlns:a16="http://schemas.microsoft.com/office/drawing/2014/main" id="{F9734AA4-C1BC-4913-838A-940D04A9F784}"/>
              </a:ext>
            </a:extLst>
          </p:cNvPr>
          <p:cNvSpPr txBox="1">
            <a:spLocks/>
          </p:cNvSpPr>
          <p:nvPr/>
        </p:nvSpPr>
        <p:spPr>
          <a:xfrm>
            <a:off x="1105001" y="4044613"/>
            <a:ext cx="3159185"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a:solidFill>
                  <a:schemeClr val="accent4"/>
                </a:solidFill>
              </a:rPr>
              <a:t>Standard IS Follow Up</a:t>
            </a:r>
          </a:p>
          <a:p>
            <a:pPr marL="173736" indent="-173736">
              <a:lnSpc>
                <a:spcPct val="100000"/>
              </a:lnSpc>
              <a:spcBef>
                <a:spcPts val="400"/>
              </a:spcBef>
              <a:buFontTx/>
              <a:buChar char="•"/>
            </a:pPr>
            <a:r>
              <a:rPr lang="da-DK" sz="1400" i="1">
                <a:solidFill>
                  <a:schemeClr val="tx1"/>
                </a:solidFill>
              </a:rPr>
              <a:t>Strongly recommend </a:t>
            </a:r>
            <a:r>
              <a:rPr lang="da-DK" sz="1400" b="0">
                <a:solidFill>
                  <a:schemeClr val="tx1"/>
                </a:solidFill>
              </a:rPr>
              <a:t>leveraging the standard Inside Sales follow up process</a:t>
            </a:r>
          </a:p>
        </p:txBody>
      </p:sp>
      <p:sp>
        <p:nvSpPr>
          <p:cNvPr id="76" name="Text Placeholder 30">
            <a:extLst>
              <a:ext uri="{FF2B5EF4-FFF2-40B4-BE49-F238E27FC236}">
                <a16:creationId xmlns:a16="http://schemas.microsoft.com/office/drawing/2014/main" id="{D42A8ADC-0A12-4DFE-ABFE-F1E49EBA30A7}"/>
              </a:ext>
            </a:extLst>
          </p:cNvPr>
          <p:cNvSpPr txBox="1">
            <a:spLocks/>
          </p:cNvSpPr>
          <p:nvPr/>
        </p:nvSpPr>
        <p:spPr>
          <a:xfrm>
            <a:off x="7717957" y="1876315"/>
            <a:ext cx="3679715"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a:t>Campaign Playbook</a:t>
            </a:r>
            <a:endParaRPr lang="da-DK" sz="1400" b="0">
              <a:solidFill>
                <a:schemeClr val="tx1"/>
              </a:solidFill>
            </a:endParaRPr>
          </a:p>
          <a:p>
            <a:pPr marL="173736" indent="-173736">
              <a:lnSpc>
                <a:spcPct val="100000"/>
              </a:lnSpc>
              <a:spcBef>
                <a:spcPts val="400"/>
              </a:spcBef>
              <a:buFontTx/>
              <a:buChar char="•"/>
            </a:pPr>
            <a:r>
              <a:rPr lang="da-DK" sz="1400" b="0">
                <a:solidFill>
                  <a:schemeClr val="tx1"/>
                </a:solidFill>
              </a:rPr>
              <a:t>Marketers upload Playbook to Campaign with overview, messaging and engagement support for followup</a:t>
            </a:r>
          </a:p>
          <a:p>
            <a:pPr marL="173736" indent="-173736">
              <a:lnSpc>
                <a:spcPct val="100000"/>
              </a:lnSpc>
              <a:spcBef>
                <a:spcPts val="400"/>
              </a:spcBef>
              <a:buFontTx/>
              <a:buChar char="•"/>
            </a:pPr>
            <a:endParaRPr lang="da-DK" sz="1400" b="0">
              <a:solidFill>
                <a:schemeClr val="tx1"/>
              </a:solidFill>
            </a:endParaRPr>
          </a:p>
          <a:p>
            <a:pPr marL="173736" indent="-173736">
              <a:lnSpc>
                <a:spcPct val="100000"/>
              </a:lnSpc>
              <a:spcBef>
                <a:spcPts val="400"/>
              </a:spcBef>
              <a:buFontTx/>
              <a:buChar char="•"/>
            </a:pPr>
            <a:endParaRPr lang="en-US" sz="1400" b="0">
              <a:solidFill>
                <a:schemeClr val="tx1"/>
              </a:solidFill>
            </a:endParaRPr>
          </a:p>
        </p:txBody>
      </p:sp>
      <p:sp>
        <p:nvSpPr>
          <p:cNvPr id="77" name="Text Placeholder 30">
            <a:extLst>
              <a:ext uri="{FF2B5EF4-FFF2-40B4-BE49-F238E27FC236}">
                <a16:creationId xmlns:a16="http://schemas.microsoft.com/office/drawing/2014/main" id="{D15EF0D0-D826-4E21-8951-AE168B45E4CE}"/>
              </a:ext>
            </a:extLst>
          </p:cNvPr>
          <p:cNvSpPr txBox="1">
            <a:spLocks/>
          </p:cNvSpPr>
          <p:nvPr/>
        </p:nvSpPr>
        <p:spPr>
          <a:xfrm>
            <a:off x="7717957" y="4044613"/>
            <a:ext cx="3679715"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a:solidFill>
                  <a:schemeClr val="accent2"/>
                </a:solidFill>
              </a:rPr>
              <a:t>Salesforce MQL Reports</a:t>
            </a:r>
          </a:p>
          <a:p>
            <a:pPr marL="173736" indent="-173736">
              <a:lnSpc>
                <a:spcPct val="100000"/>
              </a:lnSpc>
              <a:spcBef>
                <a:spcPts val="400"/>
              </a:spcBef>
              <a:buFontTx/>
              <a:buChar char="•"/>
            </a:pPr>
            <a:r>
              <a:rPr lang="da-DK" sz="1400" b="0">
                <a:solidFill>
                  <a:schemeClr val="tx1"/>
                </a:solidFill>
              </a:rPr>
              <a:t>Use the existing Salesforce MQL reports to track and report on MQL status and followup with sales as needed</a:t>
            </a:r>
          </a:p>
        </p:txBody>
      </p:sp>
      <p:sp>
        <p:nvSpPr>
          <p:cNvPr id="78" name="TextBox 77">
            <a:extLst>
              <a:ext uri="{FF2B5EF4-FFF2-40B4-BE49-F238E27FC236}">
                <a16:creationId xmlns:a16="http://schemas.microsoft.com/office/drawing/2014/main" id="{EBBD5BD4-07A6-4307-8E92-106BDD348714}"/>
              </a:ext>
            </a:extLst>
          </p:cNvPr>
          <p:cNvSpPr txBox="1"/>
          <p:nvPr/>
        </p:nvSpPr>
        <p:spPr>
          <a:xfrm>
            <a:off x="5591168" y="3529041"/>
            <a:ext cx="993209" cy="400110"/>
          </a:xfrm>
          <a:prstGeom prst="rect">
            <a:avLst/>
          </a:prstGeom>
          <a:noFill/>
        </p:spPr>
        <p:txBody>
          <a:bodyPr wrap="square" rtlCol="0">
            <a:spAutoFit/>
          </a:bodyPr>
          <a:lstStyle/>
          <a:p>
            <a:pPr algn="ctr"/>
            <a:r>
              <a:rPr lang="en-US" sz="2000" b="1"/>
              <a:t>MQLs</a:t>
            </a:r>
          </a:p>
        </p:txBody>
      </p:sp>
      <p:grpSp>
        <p:nvGrpSpPr>
          <p:cNvPr id="79" name="Group 78">
            <a:extLst>
              <a:ext uri="{FF2B5EF4-FFF2-40B4-BE49-F238E27FC236}">
                <a16:creationId xmlns:a16="http://schemas.microsoft.com/office/drawing/2014/main" id="{0DB6DC07-F0AF-4F30-8C1D-BD3B8C224719}"/>
              </a:ext>
            </a:extLst>
          </p:cNvPr>
          <p:cNvGrpSpPr/>
          <p:nvPr/>
        </p:nvGrpSpPr>
        <p:grpSpPr>
          <a:xfrm>
            <a:off x="510364" y="1613518"/>
            <a:ext cx="5387060" cy="1954628"/>
            <a:chOff x="510364" y="1482879"/>
            <a:chExt cx="5387060" cy="1954628"/>
          </a:xfrm>
        </p:grpSpPr>
        <p:sp>
          <p:nvSpPr>
            <p:cNvPr id="80" name="Rectangle: Rounded Corners 8">
              <a:extLst>
                <a:ext uri="{FF2B5EF4-FFF2-40B4-BE49-F238E27FC236}">
                  <a16:creationId xmlns:a16="http://schemas.microsoft.com/office/drawing/2014/main" id="{514F0F05-9B5B-4E06-A021-BB38ECF06204}"/>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1" name="Arc 32">
              <a:extLst>
                <a:ext uri="{FF2B5EF4-FFF2-40B4-BE49-F238E27FC236}">
                  <a16:creationId xmlns:a16="http://schemas.microsoft.com/office/drawing/2014/main" id="{EABB4BB7-15C3-4995-9687-E69B31C02DC6}"/>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C895B770-FD0D-475A-969C-D173482A7150}"/>
              </a:ext>
            </a:extLst>
          </p:cNvPr>
          <p:cNvGrpSpPr/>
          <p:nvPr/>
        </p:nvGrpSpPr>
        <p:grpSpPr>
          <a:xfrm flipV="1">
            <a:off x="510364" y="3882443"/>
            <a:ext cx="5387060" cy="1954628"/>
            <a:chOff x="510364" y="1482879"/>
            <a:chExt cx="5387060" cy="1954628"/>
          </a:xfrm>
        </p:grpSpPr>
        <p:sp>
          <p:nvSpPr>
            <p:cNvPr id="83" name="Rectangle: Rounded Corners 8">
              <a:extLst>
                <a:ext uri="{FF2B5EF4-FFF2-40B4-BE49-F238E27FC236}">
                  <a16:creationId xmlns:a16="http://schemas.microsoft.com/office/drawing/2014/main" id="{2E076273-11CB-4D99-A640-88F9824D73AC}"/>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4" name="Arc 32">
              <a:extLst>
                <a:ext uri="{FF2B5EF4-FFF2-40B4-BE49-F238E27FC236}">
                  <a16:creationId xmlns:a16="http://schemas.microsoft.com/office/drawing/2014/main" id="{9D11EE0C-908A-44C1-BCBA-39D43C810459}"/>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FE1701D2-06E7-4FA2-9D7A-40743ADF2A14}"/>
              </a:ext>
            </a:extLst>
          </p:cNvPr>
          <p:cNvGrpSpPr/>
          <p:nvPr/>
        </p:nvGrpSpPr>
        <p:grpSpPr>
          <a:xfrm flipH="1">
            <a:off x="6243562" y="1613518"/>
            <a:ext cx="5385816" cy="1954628"/>
            <a:chOff x="510364" y="1482879"/>
            <a:chExt cx="5387060" cy="1954628"/>
          </a:xfrm>
        </p:grpSpPr>
        <p:sp>
          <p:nvSpPr>
            <p:cNvPr id="86" name="Rectangle: Rounded Corners 8">
              <a:extLst>
                <a:ext uri="{FF2B5EF4-FFF2-40B4-BE49-F238E27FC236}">
                  <a16:creationId xmlns:a16="http://schemas.microsoft.com/office/drawing/2014/main" id="{D3DDB1D6-BE22-42AF-953E-AAF1BF43E09D}"/>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87" name="Arc 32">
              <a:extLst>
                <a:ext uri="{FF2B5EF4-FFF2-40B4-BE49-F238E27FC236}">
                  <a16:creationId xmlns:a16="http://schemas.microsoft.com/office/drawing/2014/main" id="{24372142-2724-47B8-A400-FBB82E109D9E}"/>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CCD3C33-B2FF-4163-B67A-6AF1E094A0FC}"/>
              </a:ext>
            </a:extLst>
          </p:cNvPr>
          <p:cNvGrpSpPr/>
          <p:nvPr/>
        </p:nvGrpSpPr>
        <p:grpSpPr>
          <a:xfrm flipH="1" flipV="1">
            <a:off x="6243562" y="3882443"/>
            <a:ext cx="5385816" cy="1954628"/>
            <a:chOff x="510364" y="1482879"/>
            <a:chExt cx="5387060" cy="1954628"/>
          </a:xfrm>
        </p:grpSpPr>
        <p:sp>
          <p:nvSpPr>
            <p:cNvPr id="89" name="Rectangle: Rounded Corners 8">
              <a:extLst>
                <a:ext uri="{FF2B5EF4-FFF2-40B4-BE49-F238E27FC236}">
                  <a16:creationId xmlns:a16="http://schemas.microsoft.com/office/drawing/2014/main" id="{9058A5B5-8BEF-4794-8789-1FA2DBAA6F45}"/>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0" name="Arc 32">
              <a:extLst>
                <a:ext uri="{FF2B5EF4-FFF2-40B4-BE49-F238E27FC236}">
                  <a16:creationId xmlns:a16="http://schemas.microsoft.com/office/drawing/2014/main" id="{6B9DB5FF-BA78-4238-B643-9B61A6D6DDFD}"/>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635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C72377-18DF-4435-AC2C-34B86F9D7A7A}"/>
              </a:ext>
            </a:extLst>
          </p:cNvPr>
          <p:cNvSpPr>
            <a:spLocks noGrp="1"/>
          </p:cNvSpPr>
          <p:nvPr>
            <p:ph type="title"/>
          </p:nvPr>
        </p:nvSpPr>
        <p:spPr/>
        <p:txBody>
          <a:bodyPr/>
          <a:lstStyle/>
          <a:p>
            <a:r>
              <a:rPr lang="en-US"/>
              <a:t>Open QA/Discussion</a:t>
            </a:r>
          </a:p>
        </p:txBody>
      </p:sp>
    </p:spTree>
    <p:extLst>
      <p:ext uri="{BB962C8B-B14F-4D97-AF65-F5344CB8AC3E}">
        <p14:creationId xmlns:p14="http://schemas.microsoft.com/office/powerpoint/2010/main" val="37441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091-B216-4BFC-A926-9DEFACCDD4F8}"/>
              </a:ext>
            </a:extLst>
          </p:cNvPr>
          <p:cNvSpPr>
            <a:spLocks noGrp="1"/>
          </p:cNvSpPr>
          <p:nvPr>
            <p:ph type="title"/>
          </p:nvPr>
        </p:nvSpPr>
        <p:spPr/>
        <p:txBody>
          <a:bodyPr/>
          <a:lstStyle/>
          <a:p>
            <a:r>
              <a:rPr lang="en-GB" dirty="0"/>
              <a:t>Questions and Answers from the chat</a:t>
            </a:r>
            <a:endParaRPr lang="en-US" dirty="0"/>
          </a:p>
        </p:txBody>
      </p:sp>
      <p:sp>
        <p:nvSpPr>
          <p:cNvPr id="17" name="Speech Bubble: Rectangle 16">
            <a:extLst>
              <a:ext uri="{FF2B5EF4-FFF2-40B4-BE49-F238E27FC236}">
                <a16:creationId xmlns:a16="http://schemas.microsoft.com/office/drawing/2014/main" id="{B220F7F8-B66A-4297-AE20-B2044EFEEC65}"/>
              </a:ext>
            </a:extLst>
          </p:cNvPr>
          <p:cNvSpPr/>
          <p:nvPr/>
        </p:nvSpPr>
        <p:spPr>
          <a:xfrm>
            <a:off x="689811" y="1369368"/>
            <a:ext cx="4629397" cy="1885800"/>
          </a:xfrm>
          <a:prstGeom prst="wedgeRectCallout">
            <a:avLst>
              <a:gd name="adj1" fmla="val 804"/>
              <a:gd name="adj2" fmla="val 81775"/>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endParaRPr lang="en-US" sz="2400" dirty="0">
              <a:solidFill>
                <a:srgbClr val="FFFFFF"/>
              </a:solidFill>
              <a:latin typeface="Arial" panose="020B0604020202020204"/>
            </a:endParaRPr>
          </a:p>
        </p:txBody>
      </p:sp>
      <p:sp>
        <p:nvSpPr>
          <p:cNvPr id="18" name="Speech Bubble: Rectangle 17">
            <a:extLst>
              <a:ext uri="{FF2B5EF4-FFF2-40B4-BE49-F238E27FC236}">
                <a16:creationId xmlns:a16="http://schemas.microsoft.com/office/drawing/2014/main" id="{58E81C3B-1A3C-48DC-AFB1-DCD49EC0EDC2}"/>
              </a:ext>
            </a:extLst>
          </p:cNvPr>
          <p:cNvSpPr/>
          <p:nvPr/>
        </p:nvSpPr>
        <p:spPr>
          <a:xfrm>
            <a:off x="6423297" y="1578854"/>
            <a:ext cx="4799295" cy="2013302"/>
          </a:xfrm>
          <a:prstGeom prst="wedgeRectCallout">
            <a:avLst>
              <a:gd name="adj1" fmla="val -3879"/>
              <a:gd name="adj2" fmla="val 74361"/>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endParaRPr lang="en-US" sz="1600" dirty="0">
              <a:solidFill>
                <a:srgbClr val="FFFFFF"/>
              </a:solidFill>
              <a:latin typeface="Arial" panose="020B0604020202020204"/>
            </a:endParaRPr>
          </a:p>
        </p:txBody>
      </p:sp>
      <p:sp>
        <p:nvSpPr>
          <p:cNvPr id="19" name="Speech Bubble: Rectangle 18">
            <a:extLst>
              <a:ext uri="{FF2B5EF4-FFF2-40B4-BE49-F238E27FC236}">
                <a16:creationId xmlns:a16="http://schemas.microsoft.com/office/drawing/2014/main" id="{6C53B2A4-503A-419C-BF5A-83F8CE2AA92E}"/>
              </a:ext>
            </a:extLst>
          </p:cNvPr>
          <p:cNvSpPr/>
          <p:nvPr/>
        </p:nvSpPr>
        <p:spPr>
          <a:xfrm>
            <a:off x="1454040" y="3903556"/>
            <a:ext cx="6934489" cy="2013302"/>
          </a:xfrm>
          <a:prstGeom prst="wedgeRectCallout">
            <a:avLst>
              <a:gd name="adj1" fmla="val -32236"/>
              <a:gd name="adj2" fmla="val 87312"/>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endParaRPr lang="en-US" sz="2400" dirty="0">
              <a:solidFill>
                <a:srgbClr val="FFFFFF"/>
              </a:solidFill>
              <a:latin typeface="Arial" panose="020B0604020202020204"/>
            </a:endParaRPr>
          </a:p>
        </p:txBody>
      </p:sp>
      <p:sp>
        <p:nvSpPr>
          <p:cNvPr id="24" name="Rectangle 23">
            <a:extLst>
              <a:ext uri="{FF2B5EF4-FFF2-40B4-BE49-F238E27FC236}">
                <a16:creationId xmlns:a16="http://schemas.microsoft.com/office/drawing/2014/main" id="{6DA0D510-086E-46E9-A1DD-63A25757AC40}"/>
              </a:ext>
            </a:extLst>
          </p:cNvPr>
          <p:cNvSpPr/>
          <p:nvPr/>
        </p:nvSpPr>
        <p:spPr>
          <a:xfrm>
            <a:off x="1552118" y="1448768"/>
            <a:ext cx="3760802" cy="1885800"/>
          </a:xfrm>
          <a:prstGeom prst="rect">
            <a:avLst/>
          </a:prstGeom>
        </p:spPr>
        <p:txBody>
          <a:bodyPr wrap="square" anchor="ctr">
            <a:noAutofit/>
          </a:bodyPr>
          <a:lstStyle/>
          <a:p>
            <a:pPr lvl="0" fontAlgn="base">
              <a:spcAft>
                <a:spcPts val="300"/>
              </a:spcAft>
              <a:defRPr/>
            </a:pPr>
            <a:r>
              <a:rPr lang="en-GB" sz="1200" b="1" dirty="0">
                <a:solidFill>
                  <a:schemeClr val="bg1"/>
                </a:solidFill>
                <a:latin typeface="Arial" panose="020B0604020202020204" pitchFamily="34" charset="0"/>
                <a:cs typeface="Arial" panose="020B0604020202020204" pitchFamily="34" charset="0"/>
              </a:rPr>
              <a:t>Where do you get the triage instructions from - in the submission form, in the sales playbook?</a:t>
            </a:r>
          </a:p>
          <a:p>
            <a:pPr lvl="0" fontAlgn="base">
              <a:spcAft>
                <a:spcPts val="300"/>
              </a:spcAft>
              <a:defRPr/>
            </a:pPr>
            <a:endParaRPr lang="en-GB" sz="1100" i="1" dirty="0">
              <a:solidFill>
                <a:schemeClr val="bg1"/>
              </a:solidFill>
              <a:effectLst/>
              <a:latin typeface="+mj-lt"/>
              <a:ea typeface="Calibri" panose="020F0502020204030204" pitchFamily="34" charset="0"/>
            </a:endParaRPr>
          </a:p>
          <a:p>
            <a:pPr lvl="0" fontAlgn="base">
              <a:spcAft>
                <a:spcPts val="300"/>
              </a:spcAft>
              <a:defRPr/>
            </a:pPr>
            <a:r>
              <a:rPr lang="en-GB" sz="1100" i="1" dirty="0">
                <a:solidFill>
                  <a:schemeClr val="bg1"/>
                </a:solidFill>
                <a:effectLst/>
                <a:latin typeface="+mj-lt"/>
                <a:ea typeface="Calibri" panose="020F0502020204030204" pitchFamily="34" charset="0"/>
              </a:rPr>
              <a:t>Could be a couple of different ways! Through manual uploads Srujana is great about adding the instructions in the upload email notification if they are provided to her. If not, I look at the campaign code in CRM to see the playbook or the triage instructions field and if they are not there, I will reach out directly to the marketer. They can also be included </a:t>
            </a:r>
            <a:r>
              <a:rPr lang="en-GB" sz="1100" i="1" dirty="0">
                <a:solidFill>
                  <a:schemeClr val="bg1"/>
                </a:solidFill>
                <a:latin typeface="+mj-lt"/>
                <a:ea typeface="Calibri" panose="020F0502020204030204" pitchFamily="34" charset="0"/>
              </a:rPr>
              <a:t>within Eloqua form fields.</a:t>
            </a:r>
            <a:endParaRPr lang="en-GB" sz="1100" b="1" i="1" dirty="0">
              <a:solidFill>
                <a:schemeClr val="bg1"/>
              </a:solidFill>
              <a:latin typeface="+mj-lt"/>
              <a:cs typeface="Arial" panose="020B0604020202020204" pitchFamily="34" charset="0"/>
            </a:endParaRPr>
          </a:p>
          <a:p>
            <a:pPr lvl="0" fontAlgn="base">
              <a:spcAft>
                <a:spcPts val="300"/>
              </a:spcAft>
              <a:defRPr/>
            </a:pPr>
            <a:endParaRPr lang="en-US" sz="1400" dirty="0">
              <a:solidFill>
                <a:schemeClr val="bg1"/>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2CDE33F1-3779-E740-A721-FE1F8568FB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889" y="1398954"/>
            <a:ext cx="666151" cy="666151"/>
          </a:xfrm>
          <a:prstGeom prst="rect">
            <a:avLst/>
          </a:prstGeom>
        </p:spPr>
      </p:pic>
      <p:pic>
        <p:nvPicPr>
          <p:cNvPr id="26" name="Graphic 25">
            <a:extLst>
              <a:ext uri="{FF2B5EF4-FFF2-40B4-BE49-F238E27FC236}">
                <a16:creationId xmlns:a16="http://schemas.microsoft.com/office/drawing/2014/main" id="{D01F3150-5E63-C84D-9CD0-E43F38C60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42926" y="1635303"/>
            <a:ext cx="666151" cy="666151"/>
          </a:xfrm>
          <a:prstGeom prst="rect">
            <a:avLst/>
          </a:prstGeom>
        </p:spPr>
      </p:pic>
      <p:pic>
        <p:nvPicPr>
          <p:cNvPr id="29" name="Graphic 28">
            <a:extLst>
              <a:ext uri="{FF2B5EF4-FFF2-40B4-BE49-F238E27FC236}">
                <a16:creationId xmlns:a16="http://schemas.microsoft.com/office/drawing/2014/main" id="{BA5AF20D-BDA4-5B4B-8B1F-F42E907766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24861" y="3982956"/>
            <a:ext cx="666151" cy="666151"/>
          </a:xfrm>
          <a:prstGeom prst="rect">
            <a:avLst/>
          </a:prstGeom>
        </p:spPr>
      </p:pic>
      <p:sp>
        <p:nvSpPr>
          <p:cNvPr id="3" name="Rectangle 2">
            <a:extLst>
              <a:ext uri="{FF2B5EF4-FFF2-40B4-BE49-F238E27FC236}">
                <a16:creationId xmlns:a16="http://schemas.microsoft.com/office/drawing/2014/main" id="{4C397668-8DA8-28BC-6BBA-759D084E3720}"/>
              </a:ext>
            </a:extLst>
          </p:cNvPr>
          <p:cNvSpPr/>
          <p:nvPr/>
        </p:nvSpPr>
        <p:spPr>
          <a:xfrm>
            <a:off x="7291892" y="1706356"/>
            <a:ext cx="3760802" cy="1885800"/>
          </a:xfrm>
          <a:prstGeom prst="rect">
            <a:avLst/>
          </a:prstGeom>
        </p:spPr>
        <p:txBody>
          <a:bodyPr wrap="square" anchor="ctr">
            <a:noAutofit/>
          </a:bodyPr>
          <a:lstStyle/>
          <a:p>
            <a:pPr lvl="0" fontAlgn="base">
              <a:spcAft>
                <a:spcPts val="300"/>
              </a:spcAft>
              <a:defRPr/>
            </a:pPr>
            <a:r>
              <a:rPr lang="en-GB" sz="1200" b="1" dirty="0">
                <a:solidFill>
                  <a:schemeClr val="bg1"/>
                </a:solidFill>
                <a:latin typeface="Arial" panose="020B0604020202020204" pitchFamily="34" charset="0"/>
                <a:cs typeface="Arial" panose="020B0604020202020204" pitchFamily="34" charset="0"/>
              </a:rPr>
              <a:t>Are these Playbook templates available on the Marketing Ops page?</a:t>
            </a:r>
          </a:p>
          <a:p>
            <a:pPr lvl="0" fontAlgn="base">
              <a:spcAft>
                <a:spcPts val="300"/>
              </a:spcAft>
              <a:defRPr/>
            </a:pPr>
            <a:endParaRPr lang="en-GB" sz="1200" b="1" dirty="0">
              <a:solidFill>
                <a:schemeClr val="bg1"/>
              </a:solidFill>
              <a:latin typeface="Arial" panose="020B0604020202020204" pitchFamily="34" charset="0"/>
              <a:cs typeface="Arial" panose="020B0604020202020204" pitchFamily="34" charset="0"/>
            </a:endParaRPr>
          </a:p>
          <a:p>
            <a:pPr lvl="0" fontAlgn="base">
              <a:spcAft>
                <a:spcPts val="300"/>
              </a:spcAft>
              <a:defRPr/>
            </a:pPr>
            <a:r>
              <a:rPr lang="en-GB" sz="1100" i="1" dirty="0">
                <a:solidFill>
                  <a:schemeClr val="bg1"/>
                </a:solidFill>
                <a:latin typeface="+mj-lt"/>
              </a:rPr>
              <a:t>I have a couple of samples that I can make sure to pass off to you after the call</a:t>
            </a:r>
          </a:p>
          <a:p>
            <a:pPr lvl="0" fontAlgn="base">
              <a:spcAft>
                <a:spcPts val="300"/>
              </a:spcAft>
              <a:defRPr/>
            </a:pPr>
            <a:endParaRPr lang="en-GB" sz="1100" i="1" dirty="0">
              <a:solidFill>
                <a:schemeClr val="bg1"/>
              </a:solidFill>
              <a:latin typeface="+mj-lt"/>
            </a:endParaRPr>
          </a:p>
          <a:p>
            <a:pPr lvl="0" fontAlgn="base">
              <a:spcAft>
                <a:spcPts val="300"/>
              </a:spcAft>
              <a:defRPr/>
            </a:pPr>
            <a:r>
              <a:rPr lang="en-GB" sz="1100" i="1" dirty="0">
                <a:solidFill>
                  <a:schemeClr val="bg1"/>
                </a:solidFill>
                <a:latin typeface="+mj-lt"/>
                <a:hlinkClick r:id="rId4">
                  <a:extLst>
                    <a:ext uri="{A12FA001-AC4F-418D-AE19-62706E023703}">
                      <ahyp:hlinkClr xmlns:ahyp="http://schemas.microsoft.com/office/drawing/2018/hyperlinkcolor" val="tx"/>
                    </a:ext>
                  </a:extLst>
                </a:hlinkClick>
              </a:rPr>
              <a:t>Word Template</a:t>
            </a:r>
            <a:endParaRPr lang="en-GB" sz="1100" i="1" dirty="0">
              <a:solidFill>
                <a:schemeClr val="bg1"/>
              </a:solidFill>
              <a:latin typeface="+mj-lt"/>
            </a:endParaRPr>
          </a:p>
          <a:p>
            <a:pPr lvl="0" fontAlgn="base">
              <a:spcAft>
                <a:spcPts val="300"/>
              </a:spcAft>
              <a:defRPr/>
            </a:pPr>
            <a:r>
              <a:rPr lang="en-GB" sz="1100" i="1" dirty="0">
                <a:solidFill>
                  <a:schemeClr val="bg1"/>
                </a:solidFill>
                <a:latin typeface="+mj-lt"/>
                <a:hlinkClick r:id="rId5">
                  <a:extLst>
                    <a:ext uri="{A12FA001-AC4F-418D-AE19-62706E023703}">
                      <ahyp:hlinkClr xmlns:ahyp="http://schemas.microsoft.com/office/drawing/2018/hyperlinkcolor" val="tx"/>
                    </a:ext>
                  </a:extLst>
                </a:hlinkClick>
              </a:rPr>
              <a:t>PowerPoint Template</a:t>
            </a:r>
            <a:endParaRPr lang="en-US" sz="1100" i="1" dirty="0">
              <a:solidFill>
                <a:schemeClr val="bg1"/>
              </a:solidFill>
              <a:latin typeface="+mj-lt"/>
            </a:endParaRPr>
          </a:p>
        </p:txBody>
      </p:sp>
      <p:sp>
        <p:nvSpPr>
          <p:cNvPr id="4" name="Rectangle 3">
            <a:extLst>
              <a:ext uri="{FF2B5EF4-FFF2-40B4-BE49-F238E27FC236}">
                <a16:creationId xmlns:a16="http://schemas.microsoft.com/office/drawing/2014/main" id="{12C4075F-C8B1-2212-12A8-2046A7E17B97}"/>
              </a:ext>
            </a:extLst>
          </p:cNvPr>
          <p:cNvSpPr/>
          <p:nvPr/>
        </p:nvSpPr>
        <p:spPr>
          <a:xfrm>
            <a:off x="2291012" y="4031058"/>
            <a:ext cx="6097517" cy="1885800"/>
          </a:xfrm>
          <a:prstGeom prst="rect">
            <a:avLst/>
          </a:prstGeom>
        </p:spPr>
        <p:txBody>
          <a:bodyPr wrap="square" anchor="ctr">
            <a:noAutofit/>
          </a:bodyPr>
          <a:lstStyle/>
          <a:p>
            <a:pPr lvl="0" fontAlgn="base">
              <a:spcAft>
                <a:spcPts val="300"/>
              </a:spcAft>
              <a:defRPr/>
            </a:pPr>
            <a:r>
              <a:rPr lang="en-GB" sz="1200" b="1" dirty="0">
                <a:solidFill>
                  <a:schemeClr val="bg1"/>
                </a:solidFill>
                <a:latin typeface="Arial" panose="020B0604020202020204" pitchFamily="34" charset="0"/>
                <a:cs typeface="Arial" panose="020B0604020202020204" pitchFamily="34" charset="0"/>
              </a:rPr>
              <a:t>Where In addition to the playbooks, should triage instructions be placed in both the triage instruction field of the campaign record in CRM and the description fields? Last I heard, not all Inside Sales and pipeline people have visibility to the triage instruction section. Is there any word on fixing that issue?</a:t>
            </a:r>
          </a:p>
          <a:p>
            <a:pPr lvl="0" fontAlgn="base">
              <a:spcAft>
                <a:spcPts val="300"/>
              </a:spcAft>
              <a:defRPr/>
            </a:pPr>
            <a:endParaRPr lang="en-GB" sz="1200" b="1" dirty="0">
              <a:solidFill>
                <a:schemeClr val="bg1"/>
              </a:solidFill>
              <a:latin typeface="Arial" panose="020B0604020202020204" pitchFamily="34" charset="0"/>
              <a:cs typeface="Arial" panose="020B0604020202020204" pitchFamily="34" charset="0"/>
            </a:endParaRPr>
          </a:p>
          <a:p>
            <a:pPr lvl="0" fontAlgn="base">
              <a:spcAft>
                <a:spcPts val="300"/>
              </a:spcAft>
              <a:defRPr/>
            </a:pPr>
            <a:r>
              <a:rPr lang="en-GB" sz="1100" i="1" dirty="0">
                <a:solidFill>
                  <a:schemeClr val="bg1"/>
                </a:solidFill>
                <a:latin typeface="+mj-lt"/>
              </a:rPr>
              <a:t>Would recommend placing the triage instructions in both the playbook and the triage instructions field. The pipeline team is the only team within GIS that have access to see the Triage Instructions field as it is really only important to our process. if the same information is within the playbook attached to the campaign, all of GIS can see that.</a:t>
            </a:r>
            <a:endParaRPr lang="en-US" sz="1100" i="1" dirty="0">
              <a:solidFill>
                <a:schemeClr val="bg1"/>
              </a:solidFill>
              <a:latin typeface="+mj-lt"/>
            </a:endParaRPr>
          </a:p>
        </p:txBody>
      </p:sp>
    </p:spTree>
    <p:extLst>
      <p:ext uri="{BB962C8B-B14F-4D97-AF65-F5344CB8AC3E}">
        <p14:creationId xmlns:p14="http://schemas.microsoft.com/office/powerpoint/2010/main" val="31713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091-B216-4BFC-A926-9DEFACCDD4F8}"/>
              </a:ext>
            </a:extLst>
          </p:cNvPr>
          <p:cNvSpPr>
            <a:spLocks noGrp="1"/>
          </p:cNvSpPr>
          <p:nvPr>
            <p:ph type="title"/>
          </p:nvPr>
        </p:nvSpPr>
        <p:spPr/>
        <p:txBody>
          <a:bodyPr/>
          <a:lstStyle/>
          <a:p>
            <a:r>
              <a:rPr lang="en-GB" dirty="0"/>
              <a:t>Questions and Answers from the chat</a:t>
            </a:r>
            <a:endParaRPr lang="en-US" dirty="0"/>
          </a:p>
        </p:txBody>
      </p:sp>
      <p:sp>
        <p:nvSpPr>
          <p:cNvPr id="17" name="Speech Bubble: Rectangle 16">
            <a:extLst>
              <a:ext uri="{FF2B5EF4-FFF2-40B4-BE49-F238E27FC236}">
                <a16:creationId xmlns:a16="http://schemas.microsoft.com/office/drawing/2014/main" id="{B220F7F8-B66A-4297-AE20-B2044EFEEC65}"/>
              </a:ext>
            </a:extLst>
          </p:cNvPr>
          <p:cNvSpPr/>
          <p:nvPr/>
        </p:nvSpPr>
        <p:spPr>
          <a:xfrm>
            <a:off x="5054421" y="1331722"/>
            <a:ext cx="6578255" cy="2013302"/>
          </a:xfrm>
          <a:prstGeom prst="wedgeRectCallout">
            <a:avLst>
              <a:gd name="adj1" fmla="val 804"/>
              <a:gd name="adj2" fmla="val 81775"/>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endParaRPr lang="en-US" sz="2400" dirty="0">
              <a:solidFill>
                <a:srgbClr val="FFFFFF"/>
              </a:solidFill>
              <a:latin typeface="Arial" panose="020B0604020202020204"/>
            </a:endParaRPr>
          </a:p>
        </p:txBody>
      </p:sp>
      <p:sp>
        <p:nvSpPr>
          <p:cNvPr id="18" name="Speech Bubble: Rectangle 17">
            <a:extLst>
              <a:ext uri="{FF2B5EF4-FFF2-40B4-BE49-F238E27FC236}">
                <a16:creationId xmlns:a16="http://schemas.microsoft.com/office/drawing/2014/main" id="{58E81C3B-1A3C-48DC-AFB1-DCD49EC0EDC2}"/>
              </a:ext>
            </a:extLst>
          </p:cNvPr>
          <p:cNvSpPr/>
          <p:nvPr/>
        </p:nvSpPr>
        <p:spPr>
          <a:xfrm>
            <a:off x="160291" y="2338373"/>
            <a:ext cx="4799295" cy="2013302"/>
          </a:xfrm>
          <a:prstGeom prst="wedgeRectCallout">
            <a:avLst>
              <a:gd name="adj1" fmla="val -3879"/>
              <a:gd name="adj2" fmla="val 74361"/>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endParaRPr lang="en-US" sz="1600" dirty="0">
              <a:solidFill>
                <a:srgbClr val="FFFFFF"/>
              </a:solidFill>
              <a:latin typeface="Arial" panose="020B0604020202020204"/>
            </a:endParaRPr>
          </a:p>
        </p:txBody>
      </p:sp>
      <p:sp>
        <p:nvSpPr>
          <p:cNvPr id="19" name="Speech Bubble: Rectangle 18">
            <a:extLst>
              <a:ext uri="{FF2B5EF4-FFF2-40B4-BE49-F238E27FC236}">
                <a16:creationId xmlns:a16="http://schemas.microsoft.com/office/drawing/2014/main" id="{6C53B2A4-503A-419C-BF5A-83F8CE2AA92E}"/>
              </a:ext>
            </a:extLst>
          </p:cNvPr>
          <p:cNvSpPr/>
          <p:nvPr/>
        </p:nvSpPr>
        <p:spPr>
          <a:xfrm>
            <a:off x="4392839" y="4094739"/>
            <a:ext cx="6934489" cy="2013302"/>
          </a:xfrm>
          <a:prstGeom prst="wedgeRectCallout">
            <a:avLst>
              <a:gd name="adj1" fmla="val -32236"/>
              <a:gd name="adj2" fmla="val 87312"/>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endParaRPr lang="en-US" sz="2400" dirty="0">
              <a:solidFill>
                <a:srgbClr val="FFFFFF"/>
              </a:solidFill>
              <a:latin typeface="Arial" panose="020B0604020202020204"/>
            </a:endParaRPr>
          </a:p>
        </p:txBody>
      </p:sp>
      <p:sp>
        <p:nvSpPr>
          <p:cNvPr id="24" name="Rectangle 23">
            <a:extLst>
              <a:ext uri="{FF2B5EF4-FFF2-40B4-BE49-F238E27FC236}">
                <a16:creationId xmlns:a16="http://schemas.microsoft.com/office/drawing/2014/main" id="{6DA0D510-086E-46E9-A1DD-63A25757AC40}"/>
              </a:ext>
            </a:extLst>
          </p:cNvPr>
          <p:cNvSpPr/>
          <p:nvPr/>
        </p:nvSpPr>
        <p:spPr>
          <a:xfrm>
            <a:off x="5848445" y="1247745"/>
            <a:ext cx="5754437" cy="2181255"/>
          </a:xfrm>
          <a:prstGeom prst="rect">
            <a:avLst/>
          </a:prstGeom>
        </p:spPr>
        <p:txBody>
          <a:bodyPr wrap="square" anchor="ctr">
            <a:noAutofit/>
          </a:bodyPr>
          <a:lstStyle/>
          <a:p>
            <a:pPr lvl="0" fontAlgn="base">
              <a:spcAft>
                <a:spcPts val="300"/>
              </a:spcAft>
              <a:defRPr/>
            </a:pPr>
            <a:r>
              <a:rPr lang="en-GB" sz="1200" b="1" dirty="0">
                <a:solidFill>
                  <a:schemeClr val="bg1"/>
                </a:solidFill>
                <a:latin typeface="Arial" panose="020B0604020202020204" pitchFamily="34" charset="0"/>
                <a:cs typeface="Arial" panose="020B0604020202020204" pitchFamily="34" charset="0"/>
              </a:rPr>
              <a:t>Question on the timing for Inside sales outreach. Seems like they get closed quickly. I'm wondering if we could have a final outreach or two a month or two later...Sometimes someone may be busy right after an event and needs time to process.</a:t>
            </a:r>
          </a:p>
          <a:p>
            <a:pPr lvl="0" fontAlgn="base">
              <a:spcAft>
                <a:spcPts val="300"/>
              </a:spcAft>
              <a:defRPr/>
            </a:pPr>
            <a:endParaRPr lang="en-GB" sz="1200" b="1" dirty="0">
              <a:solidFill>
                <a:schemeClr val="bg1"/>
              </a:solidFill>
              <a:latin typeface="Arial" panose="020B0604020202020204" pitchFamily="34" charset="0"/>
              <a:cs typeface="Arial" panose="020B0604020202020204" pitchFamily="34" charset="0"/>
            </a:endParaRPr>
          </a:p>
          <a:p>
            <a:pPr lvl="0" fontAlgn="base">
              <a:spcAft>
                <a:spcPts val="300"/>
              </a:spcAft>
              <a:defRPr/>
            </a:pPr>
            <a:r>
              <a:rPr lang="en-GB" sz="1100" i="1" dirty="0">
                <a:solidFill>
                  <a:schemeClr val="bg1"/>
                </a:solidFill>
                <a:latin typeface="+mj-lt"/>
              </a:rPr>
              <a:t>Typically if a marketing event does not fall under the "RDS/EBP" umbrella or any of the specialty teams within GIS, we see the trend of them being assigned outside of GIS. If they do end up being assigned within GIS then we can connect during the development of the playbook, so pre-MQL generation, and see which specific team would be ideal and to make sure all information is included. </a:t>
            </a:r>
            <a:endParaRPr lang="en-US" sz="1100" i="1" dirty="0">
              <a:solidFill>
                <a:schemeClr val="bg1"/>
              </a:solidFill>
              <a:latin typeface="+mj-lt"/>
            </a:endParaRPr>
          </a:p>
        </p:txBody>
      </p:sp>
      <p:pic>
        <p:nvPicPr>
          <p:cNvPr id="23" name="Graphic 22">
            <a:extLst>
              <a:ext uri="{FF2B5EF4-FFF2-40B4-BE49-F238E27FC236}">
                <a16:creationId xmlns:a16="http://schemas.microsoft.com/office/drawing/2014/main" id="{2CDE33F1-3779-E740-A721-FE1F8568FB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52500" y="1361308"/>
            <a:ext cx="666151" cy="666151"/>
          </a:xfrm>
          <a:prstGeom prst="rect">
            <a:avLst/>
          </a:prstGeom>
        </p:spPr>
      </p:pic>
      <p:pic>
        <p:nvPicPr>
          <p:cNvPr id="26" name="Graphic 25">
            <a:extLst>
              <a:ext uri="{FF2B5EF4-FFF2-40B4-BE49-F238E27FC236}">
                <a16:creationId xmlns:a16="http://schemas.microsoft.com/office/drawing/2014/main" id="{D01F3150-5E63-C84D-9CD0-E43F38C60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920" y="2394822"/>
            <a:ext cx="666151" cy="666151"/>
          </a:xfrm>
          <a:prstGeom prst="rect">
            <a:avLst/>
          </a:prstGeom>
        </p:spPr>
      </p:pic>
      <p:pic>
        <p:nvPicPr>
          <p:cNvPr id="29" name="Graphic 28">
            <a:extLst>
              <a:ext uri="{FF2B5EF4-FFF2-40B4-BE49-F238E27FC236}">
                <a16:creationId xmlns:a16="http://schemas.microsoft.com/office/drawing/2014/main" id="{BA5AF20D-BDA4-5B4B-8B1F-F42E907766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3660" y="4174139"/>
            <a:ext cx="666151" cy="666151"/>
          </a:xfrm>
          <a:prstGeom prst="rect">
            <a:avLst/>
          </a:prstGeom>
        </p:spPr>
      </p:pic>
      <p:sp>
        <p:nvSpPr>
          <p:cNvPr id="3" name="Rectangle 2">
            <a:extLst>
              <a:ext uri="{FF2B5EF4-FFF2-40B4-BE49-F238E27FC236}">
                <a16:creationId xmlns:a16="http://schemas.microsoft.com/office/drawing/2014/main" id="{4C397668-8DA8-28BC-6BBA-759D084E3720}"/>
              </a:ext>
            </a:extLst>
          </p:cNvPr>
          <p:cNvSpPr/>
          <p:nvPr/>
        </p:nvSpPr>
        <p:spPr>
          <a:xfrm>
            <a:off x="1028886" y="2465875"/>
            <a:ext cx="3760802" cy="1885800"/>
          </a:xfrm>
          <a:prstGeom prst="rect">
            <a:avLst/>
          </a:prstGeom>
        </p:spPr>
        <p:txBody>
          <a:bodyPr wrap="square" anchor="ctr">
            <a:noAutofit/>
          </a:bodyPr>
          <a:lstStyle/>
          <a:p>
            <a:pPr lvl="0" fontAlgn="base">
              <a:spcAft>
                <a:spcPts val="300"/>
              </a:spcAft>
              <a:defRPr/>
            </a:pPr>
            <a:r>
              <a:rPr lang="en-GB" sz="1200" b="1" dirty="0">
                <a:solidFill>
                  <a:schemeClr val="bg1"/>
                </a:solidFill>
                <a:latin typeface="Arial" panose="020B0604020202020204" pitchFamily="34" charset="0"/>
                <a:cs typeface="Arial" panose="020B0604020202020204" pitchFamily="34" charset="0"/>
              </a:rPr>
              <a:t>Do we have metrics that show how often that cadence is followed?</a:t>
            </a:r>
          </a:p>
          <a:p>
            <a:pPr lvl="0" fontAlgn="base">
              <a:spcAft>
                <a:spcPts val="300"/>
              </a:spcAft>
              <a:defRPr/>
            </a:pPr>
            <a:endParaRPr lang="en-GB" sz="1200" b="1" dirty="0">
              <a:solidFill>
                <a:schemeClr val="bg1"/>
              </a:solidFill>
              <a:latin typeface="Arial" panose="020B0604020202020204" pitchFamily="34" charset="0"/>
              <a:cs typeface="Arial" panose="020B0604020202020204" pitchFamily="34" charset="0"/>
            </a:endParaRPr>
          </a:p>
          <a:p>
            <a:pPr lvl="0" fontAlgn="base">
              <a:spcAft>
                <a:spcPts val="300"/>
              </a:spcAft>
              <a:defRPr/>
            </a:pPr>
            <a:r>
              <a:rPr lang="en-GB" sz="1100" i="1" dirty="0">
                <a:solidFill>
                  <a:schemeClr val="bg1"/>
                </a:solidFill>
                <a:latin typeface="+mj-lt"/>
              </a:rPr>
              <a:t>I do not think so as this would be a very manual process. It would involve tracking the status of the MQLs and also tracking the due date to see how often/when that was pushed back. As well as going to the lead/contact record to see if the traction was logged.</a:t>
            </a:r>
            <a:endParaRPr lang="en-US" sz="1100" i="1" dirty="0">
              <a:solidFill>
                <a:schemeClr val="bg1"/>
              </a:solidFill>
              <a:latin typeface="+mj-lt"/>
            </a:endParaRPr>
          </a:p>
        </p:txBody>
      </p:sp>
      <p:sp>
        <p:nvSpPr>
          <p:cNvPr id="4" name="Rectangle 3">
            <a:extLst>
              <a:ext uri="{FF2B5EF4-FFF2-40B4-BE49-F238E27FC236}">
                <a16:creationId xmlns:a16="http://schemas.microsoft.com/office/drawing/2014/main" id="{12C4075F-C8B1-2212-12A8-2046A7E17B97}"/>
              </a:ext>
            </a:extLst>
          </p:cNvPr>
          <p:cNvSpPr/>
          <p:nvPr/>
        </p:nvSpPr>
        <p:spPr>
          <a:xfrm>
            <a:off x="5229811" y="4150703"/>
            <a:ext cx="6097517" cy="1885800"/>
          </a:xfrm>
          <a:prstGeom prst="rect">
            <a:avLst/>
          </a:prstGeom>
        </p:spPr>
        <p:txBody>
          <a:bodyPr wrap="square" anchor="ctr">
            <a:noAutofit/>
          </a:bodyPr>
          <a:lstStyle/>
          <a:p>
            <a:pPr lvl="0" fontAlgn="base">
              <a:spcAft>
                <a:spcPts val="300"/>
              </a:spcAft>
              <a:defRPr/>
            </a:pPr>
            <a:r>
              <a:rPr lang="en-GB" sz="1200" b="1" dirty="0">
                <a:solidFill>
                  <a:schemeClr val="bg1"/>
                </a:solidFill>
                <a:latin typeface="Arial" panose="020B0604020202020204" pitchFamily="34" charset="0"/>
                <a:cs typeface="Arial" panose="020B0604020202020204" pitchFamily="34" charset="0"/>
              </a:rPr>
              <a:t>Where Inside Sales resources are not dedicated and aligned to specific solutions knowledge in a business unit, what is the best way to engage with the GIS team prior to campaign launch, to ensure they are knowledgeable and conversant on the campaign in order to improve marketing pipeline contribution?</a:t>
            </a:r>
          </a:p>
          <a:p>
            <a:pPr lvl="0" fontAlgn="base">
              <a:spcAft>
                <a:spcPts val="300"/>
              </a:spcAft>
              <a:defRPr/>
            </a:pPr>
            <a:endParaRPr lang="en-GB" sz="1200" b="1" dirty="0">
              <a:solidFill>
                <a:schemeClr val="bg1"/>
              </a:solidFill>
              <a:latin typeface="Arial" panose="020B0604020202020204" pitchFamily="34" charset="0"/>
              <a:cs typeface="Arial" panose="020B0604020202020204" pitchFamily="34" charset="0"/>
            </a:endParaRPr>
          </a:p>
          <a:p>
            <a:pPr lvl="0" fontAlgn="base">
              <a:spcAft>
                <a:spcPts val="300"/>
              </a:spcAft>
              <a:defRPr/>
            </a:pPr>
            <a:r>
              <a:rPr lang="en-US" sz="1100" i="1" dirty="0">
                <a:solidFill>
                  <a:schemeClr val="bg1"/>
                </a:solidFill>
                <a:latin typeface="+mj-lt"/>
              </a:rPr>
              <a:t>Typically if a marketing event does not fall under the "RDS/EBP" umbrella or any of the specialty teams within GIS, we see the trend of them being assigned outside of GIS. If they do end up being assigned within GIS then we can connect during the development of the playbook, so pre-MQL generation, and see which specific team would be ideal and to make sure all information is included. </a:t>
            </a:r>
          </a:p>
        </p:txBody>
      </p:sp>
    </p:spTree>
    <p:extLst>
      <p:ext uri="{BB962C8B-B14F-4D97-AF65-F5344CB8AC3E}">
        <p14:creationId xmlns:p14="http://schemas.microsoft.com/office/powerpoint/2010/main" val="78806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95090-FFEE-48BE-8990-3AB276CDCA25}"/>
              </a:ext>
            </a:extLst>
          </p:cNvPr>
          <p:cNvSpPr>
            <a:spLocks noGrp="1"/>
          </p:cNvSpPr>
          <p:nvPr>
            <p:ph type="title"/>
          </p:nvPr>
        </p:nvSpPr>
        <p:spPr/>
        <p:txBody>
          <a:bodyPr/>
          <a:lstStyle/>
          <a:p>
            <a:r>
              <a:rPr lang="en-US"/>
              <a:t>MQL conversion process in Salesforce </a:t>
            </a:r>
          </a:p>
        </p:txBody>
      </p:sp>
    </p:spTree>
    <p:extLst>
      <p:ext uri="{BB962C8B-B14F-4D97-AF65-F5344CB8AC3E}">
        <p14:creationId xmlns:p14="http://schemas.microsoft.com/office/powerpoint/2010/main" val="6731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70F3A1C-C63E-4CE7-B4AD-72095E725647}"/>
              </a:ext>
            </a:extLst>
          </p:cNvPr>
          <p:cNvPicPr>
            <a:picLocks noGrp="1"/>
          </p:cNvPicPr>
          <p:nvPr>
            <p:ph idx="17"/>
          </p:nvPr>
        </p:nvPicPr>
        <p:blipFill rotWithShape="1">
          <a:blip r:embed="rId2"/>
          <a:srcRect r="28368"/>
          <a:stretch/>
        </p:blipFill>
        <p:spPr>
          <a:xfrm>
            <a:off x="557911" y="1876358"/>
            <a:ext cx="6501257" cy="4127263"/>
          </a:xfrm>
          <a:prstGeom prst="rect">
            <a:avLst/>
          </a:prstGeom>
        </p:spPr>
      </p:pic>
      <p:sp>
        <p:nvSpPr>
          <p:cNvPr id="4" name="Text Placeholder 3">
            <a:extLst>
              <a:ext uri="{FF2B5EF4-FFF2-40B4-BE49-F238E27FC236}">
                <a16:creationId xmlns:a16="http://schemas.microsoft.com/office/drawing/2014/main" id="{13E4E27E-2652-4A15-A210-53FD358D1F93}"/>
              </a:ext>
            </a:extLst>
          </p:cNvPr>
          <p:cNvSpPr>
            <a:spLocks noGrp="1"/>
          </p:cNvSpPr>
          <p:nvPr>
            <p:ph type="body" sz="quarter" idx="15"/>
          </p:nvPr>
        </p:nvSpPr>
        <p:spPr/>
        <p:txBody>
          <a:bodyPr/>
          <a:lstStyle/>
          <a:p>
            <a:r>
              <a:rPr lang="en-US"/>
              <a:t>This is a visual of an MQL in Salesforce</a:t>
            </a:r>
          </a:p>
          <a:p>
            <a:br>
              <a:rPr lang="en-US"/>
            </a:br>
            <a:r>
              <a:rPr lang="en-US"/>
              <a:t>To begin the conversion process, click on lead’s name within the MQL</a:t>
            </a:r>
          </a:p>
        </p:txBody>
      </p:sp>
      <p:sp>
        <p:nvSpPr>
          <p:cNvPr id="2" name="Text Placeholder 1">
            <a:extLst>
              <a:ext uri="{FF2B5EF4-FFF2-40B4-BE49-F238E27FC236}">
                <a16:creationId xmlns:a16="http://schemas.microsoft.com/office/drawing/2014/main" id="{E42CDB81-8751-4292-9EDC-1EB679C8EDD8}"/>
              </a:ext>
            </a:extLst>
          </p:cNvPr>
          <p:cNvSpPr>
            <a:spLocks noGrp="1"/>
          </p:cNvSpPr>
          <p:nvPr>
            <p:ph type="body" sz="quarter" idx="16"/>
          </p:nvPr>
        </p:nvSpPr>
        <p:spPr/>
        <p:txBody>
          <a:bodyPr/>
          <a:lstStyle/>
          <a:p>
            <a:r>
              <a:rPr lang="en-US"/>
              <a:t>When the MQL comes in from a lead in CRM </a:t>
            </a:r>
          </a:p>
        </p:txBody>
      </p:sp>
      <p:sp>
        <p:nvSpPr>
          <p:cNvPr id="6" name="Title 3">
            <a:extLst>
              <a:ext uri="{FF2B5EF4-FFF2-40B4-BE49-F238E27FC236}">
                <a16:creationId xmlns:a16="http://schemas.microsoft.com/office/drawing/2014/main" id="{E6633CF1-995B-4A51-95FD-2A6F870AA23C}"/>
              </a:ext>
            </a:extLst>
          </p:cNvPr>
          <p:cNvSpPr>
            <a:spLocks noGrp="1"/>
          </p:cNvSpPr>
          <p:nvPr>
            <p:ph type="title"/>
          </p:nvPr>
        </p:nvSpPr>
        <p:spPr/>
        <p:txBody>
          <a:bodyPr/>
          <a:lstStyle/>
          <a:p>
            <a:r>
              <a:rPr lang="en-US"/>
              <a:t>MQL Conversion Process</a:t>
            </a:r>
          </a:p>
        </p:txBody>
      </p:sp>
      <p:sp>
        <p:nvSpPr>
          <p:cNvPr id="10" name="Oval 9">
            <a:extLst>
              <a:ext uri="{FF2B5EF4-FFF2-40B4-BE49-F238E27FC236}">
                <a16:creationId xmlns:a16="http://schemas.microsoft.com/office/drawing/2014/main" id="{5252EDD7-A745-4B8C-B092-1EF3D41163F9}"/>
              </a:ext>
            </a:extLst>
          </p:cNvPr>
          <p:cNvSpPr/>
          <p:nvPr/>
        </p:nvSpPr>
        <p:spPr>
          <a:xfrm>
            <a:off x="621919" y="3169920"/>
            <a:ext cx="530225" cy="3278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07147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B456CE-9F13-9D2B-D7C2-A19EAAB2A54C}"/>
              </a:ext>
            </a:extLst>
          </p:cNvPr>
          <p:cNvSpPr>
            <a:spLocks noGrp="1"/>
          </p:cNvSpPr>
          <p:nvPr>
            <p:ph idx="17"/>
          </p:nvPr>
        </p:nvSpPr>
        <p:spPr/>
        <p:txBody>
          <a:bodyPr/>
          <a:lstStyle/>
          <a:p>
            <a:r>
              <a:rPr lang="en-US"/>
              <a:t>Access here: </a:t>
            </a:r>
            <a:r>
              <a:rPr lang="en-US">
                <a:solidFill>
                  <a:srgbClr val="00A3E0"/>
                </a:solidFill>
                <a:hlinkClick r:id="rId2">
                  <a:extLst>
                    <a:ext uri="{A12FA001-AC4F-418D-AE19-62706E023703}">
                      <ahyp:hlinkClr xmlns:ahyp="http://schemas.microsoft.com/office/drawing/2018/hyperlinkcolor" val="tx"/>
                    </a:ext>
                  </a:extLst>
                </a:hlinkClick>
              </a:rPr>
              <a:t>Marketing Operations Survey</a:t>
            </a:r>
            <a:endParaRPr lang="en-US">
              <a:solidFill>
                <a:srgbClr val="00A3E0"/>
              </a:solidFill>
            </a:endParaRPr>
          </a:p>
          <a:p>
            <a:endParaRPr lang="en-US">
              <a:solidFill>
                <a:srgbClr val="00A3E0"/>
              </a:solidFill>
            </a:endParaRPr>
          </a:p>
          <a:p>
            <a:endParaRPr lang="en-US"/>
          </a:p>
          <a:p>
            <a:r>
              <a:rPr lang="en-US"/>
              <a:t>Or go to the </a:t>
            </a:r>
            <a:r>
              <a:rPr lang="en-US">
                <a:hlinkClick r:id="rId3"/>
              </a:rPr>
              <a:t>Marketing Operations Toolbox</a:t>
            </a:r>
            <a:endParaRPr lang="en-US"/>
          </a:p>
          <a:p>
            <a:endParaRPr lang="en-US"/>
          </a:p>
        </p:txBody>
      </p:sp>
      <p:sp>
        <p:nvSpPr>
          <p:cNvPr id="8" name="Text Placeholder 7">
            <a:extLst>
              <a:ext uri="{FF2B5EF4-FFF2-40B4-BE49-F238E27FC236}">
                <a16:creationId xmlns:a16="http://schemas.microsoft.com/office/drawing/2014/main" id="{C4BDD140-CFCF-92E2-CC6B-BEA93D1ABFCD}"/>
              </a:ext>
            </a:extLst>
          </p:cNvPr>
          <p:cNvSpPr>
            <a:spLocks noGrp="1"/>
          </p:cNvSpPr>
          <p:nvPr>
            <p:ph type="body" sz="quarter" idx="16"/>
          </p:nvPr>
        </p:nvSpPr>
        <p:spPr/>
        <p:txBody>
          <a:bodyPr/>
          <a:lstStyle/>
          <a:p>
            <a:r>
              <a:rPr lang="en-US"/>
              <a:t>Please help us and provide feedback</a:t>
            </a:r>
          </a:p>
          <a:p>
            <a:endParaRPr lang="en-US"/>
          </a:p>
        </p:txBody>
      </p:sp>
      <p:sp>
        <p:nvSpPr>
          <p:cNvPr id="3" name="Title 2">
            <a:extLst>
              <a:ext uri="{FF2B5EF4-FFF2-40B4-BE49-F238E27FC236}">
                <a16:creationId xmlns:a16="http://schemas.microsoft.com/office/drawing/2014/main" id="{2694E1B8-53DA-C8A5-A18D-938D8F790BC2}"/>
              </a:ext>
            </a:extLst>
          </p:cNvPr>
          <p:cNvSpPr>
            <a:spLocks noGrp="1"/>
          </p:cNvSpPr>
          <p:nvPr>
            <p:ph type="title"/>
          </p:nvPr>
        </p:nvSpPr>
        <p:spPr/>
        <p:txBody>
          <a:bodyPr/>
          <a:lstStyle/>
          <a:p>
            <a:r>
              <a:rPr lang="en-US"/>
              <a:t>Marketing Operations Survey – Deadline is Friday 16-Feb</a:t>
            </a:r>
          </a:p>
        </p:txBody>
      </p:sp>
      <p:sp>
        <p:nvSpPr>
          <p:cNvPr id="4" name="Footer Placeholder 3">
            <a:extLst>
              <a:ext uri="{FF2B5EF4-FFF2-40B4-BE49-F238E27FC236}">
                <a16:creationId xmlns:a16="http://schemas.microsoft.com/office/drawing/2014/main" id="{F703763E-9B8D-C0AF-3E2F-B4F58CB3C91C}"/>
              </a:ext>
            </a:extLst>
          </p:cNvPr>
          <p:cNvSpPr>
            <a:spLocks noGrp="1"/>
          </p:cNvSpPr>
          <p:nvPr>
            <p:ph type="ftr" sz="quarter" idx="3"/>
          </p:nvPr>
        </p:nvSpPr>
        <p:spPr/>
        <p:txBody>
          <a:bodyPr/>
          <a:lstStyle/>
          <a:p>
            <a:endParaRPr lang="en-US"/>
          </a:p>
        </p:txBody>
      </p:sp>
      <p:pic>
        <p:nvPicPr>
          <p:cNvPr id="6" name="Picture 5">
            <a:extLst>
              <a:ext uri="{FF2B5EF4-FFF2-40B4-BE49-F238E27FC236}">
                <a16:creationId xmlns:a16="http://schemas.microsoft.com/office/drawing/2014/main" id="{F03A4EE8-B5A0-3CEA-C986-2C4F312EF7DD}"/>
              </a:ext>
            </a:extLst>
          </p:cNvPr>
          <p:cNvPicPr>
            <a:picLocks noChangeAspect="1"/>
          </p:cNvPicPr>
          <p:nvPr/>
        </p:nvPicPr>
        <p:blipFill>
          <a:blip r:embed="rId4"/>
          <a:stretch>
            <a:fillRect/>
          </a:stretch>
        </p:blipFill>
        <p:spPr>
          <a:xfrm>
            <a:off x="738806" y="3478621"/>
            <a:ext cx="7275659" cy="1484090"/>
          </a:xfrm>
          <a:prstGeom prst="rect">
            <a:avLst/>
          </a:prstGeom>
        </p:spPr>
      </p:pic>
      <p:sp>
        <p:nvSpPr>
          <p:cNvPr id="7" name="Oval 6">
            <a:extLst>
              <a:ext uri="{FF2B5EF4-FFF2-40B4-BE49-F238E27FC236}">
                <a16:creationId xmlns:a16="http://schemas.microsoft.com/office/drawing/2014/main" id="{2F8E06DA-5952-40EF-64B0-66F7F7B7866B}"/>
              </a:ext>
            </a:extLst>
          </p:cNvPr>
          <p:cNvSpPr/>
          <p:nvPr/>
        </p:nvSpPr>
        <p:spPr>
          <a:xfrm>
            <a:off x="3531477" y="3848453"/>
            <a:ext cx="3436882" cy="914400"/>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103619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D097FB4-7333-452A-A725-FD28EA0D8375}"/>
              </a:ext>
            </a:extLst>
          </p:cNvPr>
          <p:cNvPicPr>
            <a:picLocks noGrp="1" noChangeAspect="1"/>
          </p:cNvPicPr>
          <p:nvPr>
            <p:ph idx="17"/>
          </p:nvPr>
        </p:nvPicPr>
        <p:blipFill>
          <a:blip r:embed="rId2"/>
          <a:stretch>
            <a:fillRect/>
          </a:stretch>
        </p:blipFill>
        <p:spPr>
          <a:xfrm>
            <a:off x="384175" y="2395329"/>
            <a:ext cx="7493000" cy="3192879"/>
          </a:xfrm>
          <a:prstGeom prst="rect">
            <a:avLst/>
          </a:prstGeom>
        </p:spPr>
      </p:pic>
      <p:sp>
        <p:nvSpPr>
          <p:cNvPr id="3" name="Text Placeholder 2">
            <a:extLst>
              <a:ext uri="{FF2B5EF4-FFF2-40B4-BE49-F238E27FC236}">
                <a16:creationId xmlns:a16="http://schemas.microsoft.com/office/drawing/2014/main" id="{453FD487-1E8D-4C67-BE36-84AC34352A34}"/>
              </a:ext>
            </a:extLst>
          </p:cNvPr>
          <p:cNvSpPr>
            <a:spLocks noGrp="1"/>
          </p:cNvSpPr>
          <p:nvPr>
            <p:ph type="body" sz="quarter" idx="15"/>
          </p:nvPr>
        </p:nvSpPr>
        <p:spPr/>
        <p:txBody>
          <a:bodyPr/>
          <a:lstStyle/>
          <a:p>
            <a:r>
              <a:rPr lang="en-US" sz="1800"/>
              <a:t>Visual of Lead Record in Salesforce</a:t>
            </a:r>
          </a:p>
          <a:p>
            <a:endParaRPr lang="en-US" sz="1800"/>
          </a:p>
          <a:p>
            <a:r>
              <a:rPr lang="en-US" sz="1800"/>
              <a:t>To move forward, click C</a:t>
            </a:r>
            <a:r>
              <a:rPr lang="en-US" sz="1800" i="1"/>
              <a:t>onvert</a:t>
            </a:r>
            <a:endParaRPr lang="en-US" sz="1800"/>
          </a:p>
        </p:txBody>
      </p:sp>
      <p:sp>
        <p:nvSpPr>
          <p:cNvPr id="5" name="Title 3">
            <a:extLst>
              <a:ext uri="{FF2B5EF4-FFF2-40B4-BE49-F238E27FC236}">
                <a16:creationId xmlns:a16="http://schemas.microsoft.com/office/drawing/2014/main" id="{98398086-F8D1-429E-8A30-8D8A997920CE}"/>
              </a:ext>
            </a:extLst>
          </p:cNvPr>
          <p:cNvSpPr>
            <a:spLocks noGrp="1"/>
          </p:cNvSpPr>
          <p:nvPr>
            <p:ph type="title"/>
          </p:nvPr>
        </p:nvSpPr>
        <p:spPr/>
        <p:txBody>
          <a:bodyPr/>
          <a:lstStyle/>
          <a:p>
            <a:r>
              <a:rPr lang="en-US"/>
              <a:t>Lead Record</a:t>
            </a:r>
          </a:p>
        </p:txBody>
      </p:sp>
      <p:sp>
        <p:nvSpPr>
          <p:cNvPr id="4" name="Oval 3">
            <a:extLst>
              <a:ext uri="{FF2B5EF4-FFF2-40B4-BE49-F238E27FC236}">
                <a16:creationId xmlns:a16="http://schemas.microsoft.com/office/drawing/2014/main" id="{70EE333B-F5C1-42D7-B0E9-52F20808EC95}"/>
              </a:ext>
            </a:extLst>
          </p:cNvPr>
          <p:cNvSpPr/>
          <p:nvPr/>
        </p:nvSpPr>
        <p:spPr>
          <a:xfrm>
            <a:off x="7246181" y="2395329"/>
            <a:ext cx="630994" cy="345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cxnSp>
        <p:nvCxnSpPr>
          <p:cNvPr id="17" name="Straight Arrow Connector 16">
            <a:extLst>
              <a:ext uri="{FF2B5EF4-FFF2-40B4-BE49-F238E27FC236}">
                <a16:creationId xmlns:a16="http://schemas.microsoft.com/office/drawing/2014/main" id="{4C67AA9A-2C99-42A4-A3A6-4C6C89E054DF}"/>
              </a:ext>
            </a:extLst>
          </p:cNvPr>
          <p:cNvCxnSpPr>
            <a:cxnSpLocks/>
          </p:cNvCxnSpPr>
          <p:nvPr/>
        </p:nvCxnSpPr>
        <p:spPr>
          <a:xfrm flipH="1" flipV="1">
            <a:off x="7717525" y="2841523"/>
            <a:ext cx="446744" cy="68381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E5987E7-6FF1-7274-8766-834A1B54ABAD}"/>
              </a:ext>
            </a:extLst>
          </p:cNvPr>
          <p:cNvSpPr>
            <a:spLocks noGrp="1"/>
          </p:cNvSpPr>
          <p:nvPr>
            <p:ph type="body" sz="quarter" idx="16"/>
          </p:nvPr>
        </p:nvSpPr>
        <p:spPr/>
        <p:txBody>
          <a:bodyPr/>
          <a:lstStyle/>
          <a:p>
            <a:r>
              <a:rPr lang="en-US"/>
              <a:t>Click Convert</a:t>
            </a:r>
          </a:p>
        </p:txBody>
      </p:sp>
    </p:spTree>
    <p:extLst>
      <p:ext uri="{BB962C8B-B14F-4D97-AF65-F5344CB8AC3E}">
        <p14:creationId xmlns:p14="http://schemas.microsoft.com/office/powerpoint/2010/main" val="2744907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0600D3E-E93A-48B7-8C5C-E2B71C85873B}"/>
              </a:ext>
            </a:extLst>
          </p:cNvPr>
          <p:cNvPicPr>
            <a:picLocks noGrp="1" noChangeAspect="1"/>
          </p:cNvPicPr>
          <p:nvPr>
            <p:ph idx="17"/>
          </p:nvPr>
        </p:nvPicPr>
        <p:blipFill rotWithShape="1">
          <a:blip r:embed="rId2"/>
          <a:stretch/>
        </p:blipFill>
        <p:spPr>
          <a:xfrm>
            <a:off x="384175" y="2193103"/>
            <a:ext cx="7493000" cy="3597331"/>
          </a:xfrm>
          <a:prstGeom prst="rect">
            <a:avLst/>
          </a:prstGeom>
        </p:spPr>
      </p:pic>
      <p:sp>
        <p:nvSpPr>
          <p:cNvPr id="7" name="Text Placeholder 6">
            <a:extLst>
              <a:ext uri="{FF2B5EF4-FFF2-40B4-BE49-F238E27FC236}">
                <a16:creationId xmlns:a16="http://schemas.microsoft.com/office/drawing/2014/main" id="{31A98AF2-3701-49EF-9B21-1DAA64CF8040}"/>
              </a:ext>
            </a:extLst>
          </p:cNvPr>
          <p:cNvSpPr>
            <a:spLocks noGrp="1"/>
          </p:cNvSpPr>
          <p:nvPr>
            <p:ph type="body" sz="quarter" idx="15"/>
          </p:nvPr>
        </p:nvSpPr>
        <p:spPr/>
        <p:txBody>
          <a:bodyPr/>
          <a:lstStyle/>
          <a:p>
            <a:r>
              <a:rPr lang="en-US" sz="1400" b="0"/>
              <a:t>Create New account </a:t>
            </a:r>
            <a:r>
              <a:rPr lang="en-US" sz="1400"/>
              <a:t>(if it does not exist already)</a:t>
            </a:r>
          </a:p>
          <a:p>
            <a:r>
              <a:rPr lang="en-US" sz="1100">
                <a:solidFill>
                  <a:srgbClr val="00A3E0"/>
                </a:solidFill>
              </a:rPr>
              <a:t>If an account does exist, select ‘Choose Existing’ and copy and paste the exact account name found in CRM to ensure the opportunity attaches right account</a:t>
            </a:r>
          </a:p>
          <a:p>
            <a:pPr marL="342900" indent="-342900">
              <a:buAutoNum type="alphaLcPeriod"/>
            </a:pPr>
            <a:endParaRPr lang="en-US" sz="1400" b="0"/>
          </a:p>
          <a:p>
            <a:r>
              <a:rPr lang="en-US" sz="1400" b="0"/>
              <a:t>Create New contact </a:t>
            </a:r>
            <a:r>
              <a:rPr lang="en-US" sz="1400"/>
              <a:t>(if it does not exist already)</a:t>
            </a:r>
          </a:p>
          <a:p>
            <a:r>
              <a:rPr lang="en-US" sz="1100">
                <a:solidFill>
                  <a:srgbClr val="00A3E0"/>
                </a:solidFill>
              </a:rPr>
              <a:t>If a contact does exist select ‘Choose Existing’, the box below this will tell you there is a match found, you can choose that name found in CRM.</a:t>
            </a:r>
          </a:p>
          <a:p>
            <a:pPr marL="342900" indent="-342900">
              <a:buFont typeface="Arial"/>
              <a:buAutoNum type="alphaLcPeriod"/>
            </a:pPr>
            <a:endParaRPr lang="en-US" sz="1400" b="0"/>
          </a:p>
          <a:p>
            <a:r>
              <a:rPr lang="en-US" sz="1400" b="0"/>
              <a:t>Create New Opportunity </a:t>
            </a:r>
            <a:r>
              <a:rPr lang="en-US" sz="1400"/>
              <a:t>*this will link the opportunity with the lead and MQL campaign source*</a:t>
            </a:r>
          </a:p>
          <a:p>
            <a:r>
              <a:rPr lang="en-US" sz="1100">
                <a:solidFill>
                  <a:srgbClr val="00A3E0"/>
                </a:solidFill>
              </a:rPr>
              <a:t>If you’re converting the lead after creating an opportunity and need to attach these, select ‘Choose Existing’, then copy and paste the exact opportunity name found in CRM to ensure the contact attaches to the right opportunity</a:t>
            </a:r>
          </a:p>
          <a:p>
            <a:pPr marL="573088" lvl="1" indent="-342900">
              <a:buFont typeface="Arial"/>
              <a:buAutoNum type="alphaLcPeriod"/>
            </a:pPr>
            <a:endParaRPr lang="en-US"/>
          </a:p>
          <a:p>
            <a:pPr marL="342900" indent="-342900">
              <a:buFont typeface="Arial"/>
              <a:buAutoNum type="alphaLcPeriod"/>
            </a:pPr>
            <a:endParaRPr lang="en-US"/>
          </a:p>
        </p:txBody>
      </p:sp>
      <p:sp>
        <p:nvSpPr>
          <p:cNvPr id="2" name="Text Placeholder 1">
            <a:extLst>
              <a:ext uri="{FF2B5EF4-FFF2-40B4-BE49-F238E27FC236}">
                <a16:creationId xmlns:a16="http://schemas.microsoft.com/office/drawing/2014/main" id="{3C753C07-B308-40AE-8533-F5246B1CF138}"/>
              </a:ext>
            </a:extLst>
          </p:cNvPr>
          <p:cNvSpPr>
            <a:spLocks noGrp="1"/>
          </p:cNvSpPr>
          <p:nvPr>
            <p:ph type="body" sz="quarter" idx="16"/>
          </p:nvPr>
        </p:nvSpPr>
        <p:spPr/>
        <p:txBody>
          <a:bodyPr/>
          <a:lstStyle/>
          <a:p>
            <a:r>
              <a:rPr lang="en-US"/>
              <a:t>Next steps</a:t>
            </a:r>
          </a:p>
        </p:txBody>
      </p:sp>
      <p:sp>
        <p:nvSpPr>
          <p:cNvPr id="4" name="Title 3">
            <a:extLst>
              <a:ext uri="{FF2B5EF4-FFF2-40B4-BE49-F238E27FC236}">
                <a16:creationId xmlns:a16="http://schemas.microsoft.com/office/drawing/2014/main" id="{86F0F7F0-9004-4772-8B80-3229E5F4532A}"/>
              </a:ext>
            </a:extLst>
          </p:cNvPr>
          <p:cNvSpPr>
            <a:spLocks noGrp="1"/>
          </p:cNvSpPr>
          <p:nvPr>
            <p:ph type="title"/>
          </p:nvPr>
        </p:nvSpPr>
        <p:spPr/>
        <p:txBody>
          <a:bodyPr/>
          <a:lstStyle/>
          <a:p>
            <a:r>
              <a:rPr lang="en-US"/>
              <a:t>Final 3 Steps to Complete Process</a:t>
            </a:r>
          </a:p>
        </p:txBody>
      </p:sp>
      <p:sp>
        <p:nvSpPr>
          <p:cNvPr id="6" name="TextBox 5">
            <a:extLst>
              <a:ext uri="{FF2B5EF4-FFF2-40B4-BE49-F238E27FC236}">
                <a16:creationId xmlns:a16="http://schemas.microsoft.com/office/drawing/2014/main" id="{C8E3C47A-BE6C-4D45-81DB-42FFB0E5AB8E}"/>
              </a:ext>
            </a:extLst>
          </p:cNvPr>
          <p:cNvSpPr txBox="1"/>
          <p:nvPr/>
        </p:nvSpPr>
        <p:spPr>
          <a:xfrm>
            <a:off x="3875557" y="4567022"/>
            <a:ext cx="1974637" cy="1223412"/>
          </a:xfrm>
          <a:prstGeom prst="rect">
            <a:avLst/>
          </a:prstGeom>
          <a:solidFill>
            <a:schemeClr val="bg1">
              <a:lumMod val="95000"/>
            </a:schemeClr>
          </a:solidFill>
          <a:ln>
            <a:solidFill>
              <a:schemeClr val="tx1"/>
            </a:solidFill>
          </a:ln>
        </p:spPr>
        <p:txBody>
          <a:bodyPr wrap="square" rtlCol="0">
            <a:spAutoFit/>
          </a:bodyPr>
          <a:lstStyle/>
          <a:p>
            <a:r>
              <a:rPr lang="en-US" sz="1050">
                <a:solidFill>
                  <a:srgbClr val="FF0000"/>
                </a:solidFill>
              </a:rPr>
              <a:t>Use this box if you do not want to create an opportunity in the beginning.  *</a:t>
            </a:r>
            <a:r>
              <a:rPr lang="en-US" sz="1050" b="1">
                <a:solidFill>
                  <a:srgbClr val="FF0000"/>
                </a:solidFill>
              </a:rPr>
              <a:t>But remember, you will need to link the opportunity should one arise later in your discussions.</a:t>
            </a:r>
            <a:endParaRPr lang="en-US" sz="1050">
              <a:solidFill>
                <a:srgbClr val="FF0000"/>
              </a:solidFill>
            </a:endParaRPr>
          </a:p>
        </p:txBody>
      </p:sp>
      <p:cxnSp>
        <p:nvCxnSpPr>
          <p:cNvPr id="3" name="Straight Arrow Connector 2">
            <a:extLst>
              <a:ext uri="{FF2B5EF4-FFF2-40B4-BE49-F238E27FC236}">
                <a16:creationId xmlns:a16="http://schemas.microsoft.com/office/drawing/2014/main" id="{8A99DCC2-16FA-4F1F-894A-367CC6FA5072}"/>
              </a:ext>
            </a:extLst>
          </p:cNvPr>
          <p:cNvCxnSpPr>
            <a:cxnSpLocks/>
            <a:stCxn id="6" idx="1"/>
          </p:cNvCxnSpPr>
          <p:nvPr/>
        </p:nvCxnSpPr>
        <p:spPr>
          <a:xfrm flipH="1" flipV="1">
            <a:off x="2446905" y="4668017"/>
            <a:ext cx="1428652" cy="5107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58E219-DA2D-4E64-BBEF-64E2EF1B9D3E}"/>
              </a:ext>
            </a:extLst>
          </p:cNvPr>
          <p:cNvCxnSpPr>
            <a:cxnSpLocks/>
          </p:cNvCxnSpPr>
          <p:nvPr/>
        </p:nvCxnSpPr>
        <p:spPr>
          <a:xfrm flipH="1">
            <a:off x="5152103" y="2079678"/>
            <a:ext cx="2985180" cy="7203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E417F4-2868-4904-8B02-989DC1D6EDD5}"/>
              </a:ext>
            </a:extLst>
          </p:cNvPr>
          <p:cNvCxnSpPr>
            <a:cxnSpLocks/>
          </p:cNvCxnSpPr>
          <p:nvPr/>
        </p:nvCxnSpPr>
        <p:spPr>
          <a:xfrm flipH="1" flipV="1">
            <a:off x="5152103" y="3362722"/>
            <a:ext cx="2974338" cy="2154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C4174CD-1144-46DA-BA1E-8547E939C65B}"/>
              </a:ext>
            </a:extLst>
          </p:cNvPr>
          <p:cNvCxnSpPr>
            <a:cxnSpLocks/>
          </p:cNvCxnSpPr>
          <p:nvPr/>
        </p:nvCxnSpPr>
        <p:spPr>
          <a:xfrm flipH="1" flipV="1">
            <a:off x="5152103" y="3849140"/>
            <a:ext cx="2986716" cy="109638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B87CE65-8BEF-4D72-BCE2-61AC15312823}"/>
              </a:ext>
            </a:extLst>
          </p:cNvPr>
          <p:cNvSpPr/>
          <p:nvPr/>
        </p:nvSpPr>
        <p:spPr>
          <a:xfrm>
            <a:off x="5850194" y="5260258"/>
            <a:ext cx="442451" cy="196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4113302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D2D1AA05-A95B-4356-89EE-C4B06AF41180}"/>
              </a:ext>
            </a:extLst>
          </p:cNvPr>
          <p:cNvPicPr>
            <a:picLocks noGrp="1" noChangeAspect="1"/>
          </p:cNvPicPr>
          <p:nvPr>
            <p:ph idx="17"/>
          </p:nvPr>
        </p:nvPicPr>
        <p:blipFill>
          <a:blip r:embed="rId2"/>
          <a:stretch>
            <a:fillRect/>
          </a:stretch>
        </p:blipFill>
        <p:spPr>
          <a:xfrm>
            <a:off x="384175" y="1755753"/>
            <a:ext cx="7493000" cy="4472032"/>
          </a:xfrm>
          <a:prstGeom prst="rect">
            <a:avLst/>
          </a:prstGeom>
        </p:spPr>
      </p:pic>
      <p:sp>
        <p:nvSpPr>
          <p:cNvPr id="3" name="Text Placeholder 2">
            <a:extLst>
              <a:ext uri="{FF2B5EF4-FFF2-40B4-BE49-F238E27FC236}">
                <a16:creationId xmlns:a16="http://schemas.microsoft.com/office/drawing/2014/main" id="{71AB779C-4D99-4F9B-8E31-0F6289DF10C9}"/>
              </a:ext>
            </a:extLst>
          </p:cNvPr>
          <p:cNvSpPr>
            <a:spLocks noGrp="1"/>
          </p:cNvSpPr>
          <p:nvPr>
            <p:ph type="body" sz="quarter" idx="15"/>
          </p:nvPr>
        </p:nvSpPr>
        <p:spPr/>
        <p:txBody>
          <a:bodyPr/>
          <a:lstStyle/>
          <a:p>
            <a:r>
              <a:rPr lang="en-US" sz="1800"/>
              <a:t>You can use any of the blue links to go directly into the account, contact, or opportunity.</a:t>
            </a:r>
          </a:p>
          <a:p>
            <a:endParaRPr lang="en-US" sz="1800"/>
          </a:p>
          <a:p>
            <a:r>
              <a:rPr lang="en-US" sz="1800"/>
              <a:t>Let’s go into the opportunity to see the MQL linked.</a:t>
            </a:r>
          </a:p>
          <a:p>
            <a:endParaRPr lang="en-US" sz="1800"/>
          </a:p>
        </p:txBody>
      </p:sp>
      <p:sp>
        <p:nvSpPr>
          <p:cNvPr id="13" name="Text Placeholder 12">
            <a:extLst>
              <a:ext uri="{FF2B5EF4-FFF2-40B4-BE49-F238E27FC236}">
                <a16:creationId xmlns:a16="http://schemas.microsoft.com/office/drawing/2014/main" id="{79B6CAF2-7408-4890-BDB0-CEC801FBF3DA}"/>
              </a:ext>
            </a:extLst>
          </p:cNvPr>
          <p:cNvSpPr>
            <a:spLocks noGrp="1"/>
          </p:cNvSpPr>
          <p:nvPr>
            <p:ph type="body" sz="quarter" idx="16"/>
          </p:nvPr>
        </p:nvSpPr>
        <p:spPr/>
        <p:txBody>
          <a:bodyPr/>
          <a:lstStyle/>
          <a:p>
            <a:r>
              <a:rPr lang="en-US"/>
              <a:t>Confirmation</a:t>
            </a:r>
          </a:p>
        </p:txBody>
      </p:sp>
      <p:sp>
        <p:nvSpPr>
          <p:cNvPr id="4" name="Title 3">
            <a:extLst>
              <a:ext uri="{FF2B5EF4-FFF2-40B4-BE49-F238E27FC236}">
                <a16:creationId xmlns:a16="http://schemas.microsoft.com/office/drawing/2014/main" id="{0F93186E-0781-471F-A2B8-40C784322C92}"/>
              </a:ext>
            </a:extLst>
          </p:cNvPr>
          <p:cNvSpPr>
            <a:spLocks noGrp="1"/>
          </p:cNvSpPr>
          <p:nvPr>
            <p:ph type="title"/>
          </p:nvPr>
        </p:nvSpPr>
        <p:spPr/>
        <p:txBody>
          <a:bodyPr/>
          <a:lstStyle/>
          <a:p>
            <a:r>
              <a:rPr lang="en-US"/>
              <a:t>Confirmation of Conversion Process</a:t>
            </a:r>
          </a:p>
        </p:txBody>
      </p:sp>
      <p:cxnSp>
        <p:nvCxnSpPr>
          <p:cNvPr id="15" name="Straight Arrow Connector 14">
            <a:extLst>
              <a:ext uri="{FF2B5EF4-FFF2-40B4-BE49-F238E27FC236}">
                <a16:creationId xmlns:a16="http://schemas.microsoft.com/office/drawing/2014/main" id="{EAE844A9-41D2-4D92-B74F-7E6BDCE450F7}"/>
              </a:ext>
            </a:extLst>
          </p:cNvPr>
          <p:cNvCxnSpPr>
            <a:cxnSpLocks/>
          </p:cNvCxnSpPr>
          <p:nvPr/>
        </p:nvCxnSpPr>
        <p:spPr>
          <a:xfrm flipH="1" flipV="1">
            <a:off x="7057014" y="4454013"/>
            <a:ext cx="1069426" cy="6777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73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597F454-6071-4256-94C9-AC68FB27456F}"/>
              </a:ext>
            </a:extLst>
          </p:cNvPr>
          <p:cNvPicPr>
            <a:picLocks noGrp="1" noChangeAspect="1"/>
          </p:cNvPicPr>
          <p:nvPr>
            <p:ph idx="17"/>
          </p:nvPr>
        </p:nvPicPr>
        <p:blipFill rotWithShape="1">
          <a:blip r:embed="rId2"/>
          <a:srcRect r="33496"/>
          <a:stretch/>
        </p:blipFill>
        <p:spPr>
          <a:xfrm>
            <a:off x="673802" y="1658156"/>
            <a:ext cx="6772271" cy="4622319"/>
          </a:xfrm>
          <a:prstGeom prst="rect">
            <a:avLst/>
          </a:prstGeom>
        </p:spPr>
      </p:pic>
      <p:sp>
        <p:nvSpPr>
          <p:cNvPr id="3" name="Text Placeholder 2">
            <a:extLst>
              <a:ext uri="{FF2B5EF4-FFF2-40B4-BE49-F238E27FC236}">
                <a16:creationId xmlns:a16="http://schemas.microsoft.com/office/drawing/2014/main" id="{ABCDDAC4-A4D9-4391-8272-DDB4DC4E8176}"/>
              </a:ext>
            </a:extLst>
          </p:cNvPr>
          <p:cNvSpPr>
            <a:spLocks noGrp="1"/>
          </p:cNvSpPr>
          <p:nvPr>
            <p:ph type="body" sz="quarter" idx="15"/>
          </p:nvPr>
        </p:nvSpPr>
        <p:spPr/>
        <p:txBody>
          <a:bodyPr/>
          <a:lstStyle/>
          <a:p>
            <a:r>
              <a:rPr lang="en-US" sz="1600"/>
              <a:t>When inside opportunity, click the </a:t>
            </a:r>
            <a:r>
              <a:rPr lang="en-US" sz="1600" i="1"/>
              <a:t>Activity</a:t>
            </a:r>
            <a:r>
              <a:rPr lang="en-US" sz="1600"/>
              <a:t> tab</a:t>
            </a:r>
          </a:p>
          <a:p>
            <a:endParaRPr lang="en-US" sz="1600"/>
          </a:p>
          <a:p>
            <a:r>
              <a:rPr lang="en-US" sz="1600"/>
              <a:t>Look below in the </a:t>
            </a:r>
            <a:r>
              <a:rPr lang="en-US" sz="1600" i="1"/>
              <a:t>Past Activities </a:t>
            </a:r>
            <a:r>
              <a:rPr lang="en-US" sz="1600"/>
              <a:t>section, you should see an activity with a </a:t>
            </a:r>
            <a:r>
              <a:rPr lang="en-US" sz="1600">
                <a:solidFill>
                  <a:srgbClr val="FF0000"/>
                </a:solidFill>
              </a:rPr>
              <a:t>RED </a:t>
            </a:r>
            <a:r>
              <a:rPr lang="en-US" sz="1600"/>
              <a:t>flag, that flag indicates the task is a MQL</a:t>
            </a:r>
            <a:endParaRPr lang="en-US" sz="1600">
              <a:solidFill>
                <a:srgbClr val="FF0000"/>
              </a:solidFill>
            </a:endParaRPr>
          </a:p>
        </p:txBody>
      </p:sp>
      <p:sp>
        <p:nvSpPr>
          <p:cNvPr id="2" name="Text Placeholder 1">
            <a:extLst>
              <a:ext uri="{FF2B5EF4-FFF2-40B4-BE49-F238E27FC236}">
                <a16:creationId xmlns:a16="http://schemas.microsoft.com/office/drawing/2014/main" id="{B42547BB-9973-400C-8DF4-69C3915A29EC}"/>
              </a:ext>
            </a:extLst>
          </p:cNvPr>
          <p:cNvSpPr>
            <a:spLocks noGrp="1"/>
          </p:cNvSpPr>
          <p:nvPr>
            <p:ph type="body" sz="quarter" idx="16"/>
          </p:nvPr>
        </p:nvSpPr>
        <p:spPr/>
        <p:txBody>
          <a:bodyPr/>
          <a:lstStyle/>
          <a:p>
            <a:r>
              <a:rPr lang="en-US"/>
              <a:t>Red Flag</a:t>
            </a:r>
          </a:p>
        </p:txBody>
      </p:sp>
      <p:sp>
        <p:nvSpPr>
          <p:cNvPr id="4" name="Title 3">
            <a:extLst>
              <a:ext uri="{FF2B5EF4-FFF2-40B4-BE49-F238E27FC236}">
                <a16:creationId xmlns:a16="http://schemas.microsoft.com/office/drawing/2014/main" id="{F8A70B3C-588B-4717-9B45-E99E4D913145}"/>
              </a:ext>
            </a:extLst>
          </p:cNvPr>
          <p:cNvSpPr>
            <a:spLocks noGrp="1"/>
          </p:cNvSpPr>
          <p:nvPr>
            <p:ph type="title"/>
          </p:nvPr>
        </p:nvSpPr>
        <p:spPr/>
        <p:txBody>
          <a:bodyPr/>
          <a:lstStyle/>
          <a:p>
            <a:r>
              <a:rPr lang="en-US"/>
              <a:t>Confirmation of MQL / Opportunity Link</a:t>
            </a:r>
          </a:p>
        </p:txBody>
      </p:sp>
      <p:sp>
        <p:nvSpPr>
          <p:cNvPr id="6" name="Oval 5">
            <a:extLst>
              <a:ext uri="{FF2B5EF4-FFF2-40B4-BE49-F238E27FC236}">
                <a16:creationId xmlns:a16="http://schemas.microsoft.com/office/drawing/2014/main" id="{98532CEC-63A0-4281-B95C-AB463415033E}"/>
              </a:ext>
            </a:extLst>
          </p:cNvPr>
          <p:cNvSpPr/>
          <p:nvPr/>
        </p:nvSpPr>
        <p:spPr>
          <a:xfrm>
            <a:off x="783702" y="3227831"/>
            <a:ext cx="441006" cy="402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Oval 6">
            <a:extLst>
              <a:ext uri="{FF2B5EF4-FFF2-40B4-BE49-F238E27FC236}">
                <a16:creationId xmlns:a16="http://schemas.microsoft.com/office/drawing/2014/main" id="{9BDE2EFE-6584-4C65-926E-D7FF0D32B9E1}"/>
              </a:ext>
            </a:extLst>
          </p:cNvPr>
          <p:cNvSpPr/>
          <p:nvPr/>
        </p:nvSpPr>
        <p:spPr>
          <a:xfrm>
            <a:off x="859663" y="5472339"/>
            <a:ext cx="1681066" cy="4594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616835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a:extLst>
              <a:ext uri="{FF2B5EF4-FFF2-40B4-BE49-F238E27FC236}">
                <a16:creationId xmlns:a16="http://schemas.microsoft.com/office/drawing/2014/main" id="{1376615B-0C0C-4A15-A512-127CDCBDDBE1}"/>
              </a:ext>
            </a:extLst>
          </p:cNvPr>
          <p:cNvPicPr>
            <a:picLocks noChangeAspect="1"/>
          </p:cNvPicPr>
          <p:nvPr/>
        </p:nvPicPr>
        <p:blipFill rotWithShape="1">
          <a:blip r:embed="rId3"/>
          <a:srcRect l="33782" t="25502" r="59208" b="27790"/>
          <a:stretch/>
        </p:blipFill>
        <p:spPr>
          <a:xfrm>
            <a:off x="5218252" y="2393900"/>
            <a:ext cx="2764483" cy="3454089"/>
          </a:xfrm>
          <a:prstGeom prst="rect">
            <a:avLst/>
          </a:prstGeom>
        </p:spPr>
      </p:pic>
      <p:sp>
        <p:nvSpPr>
          <p:cNvPr id="4" name="Content Placeholder 3"/>
          <p:cNvSpPr>
            <a:spLocks noGrp="1"/>
          </p:cNvSpPr>
          <p:nvPr>
            <p:ph idx="19"/>
          </p:nvPr>
        </p:nvSpPr>
        <p:spPr/>
        <p:txBody>
          <a:bodyPr/>
          <a:lstStyle/>
          <a:p>
            <a:pPr marL="0" indent="0">
              <a:buNone/>
            </a:pPr>
            <a:endParaRPr lang="en-US"/>
          </a:p>
          <a:p>
            <a:pPr marL="0" indent="0">
              <a:buNone/>
            </a:pPr>
            <a:endParaRPr lang="en-US"/>
          </a:p>
        </p:txBody>
      </p:sp>
      <p:sp>
        <p:nvSpPr>
          <p:cNvPr id="7" name="Text Placeholder 6">
            <a:extLst>
              <a:ext uri="{FF2B5EF4-FFF2-40B4-BE49-F238E27FC236}">
                <a16:creationId xmlns:a16="http://schemas.microsoft.com/office/drawing/2014/main" id="{5EE7974F-94B7-44C8-9EBC-28B917F9285B}"/>
              </a:ext>
            </a:extLst>
          </p:cNvPr>
          <p:cNvSpPr>
            <a:spLocks noGrp="1"/>
          </p:cNvSpPr>
          <p:nvPr>
            <p:ph type="body" sz="quarter" idx="16"/>
          </p:nvPr>
        </p:nvSpPr>
        <p:spPr/>
        <p:txBody>
          <a:bodyPr/>
          <a:lstStyle/>
          <a:p>
            <a:r>
              <a:rPr lang="en-US"/>
              <a:t>When the MQL comes from a contact in CRM</a:t>
            </a:r>
          </a:p>
        </p:txBody>
      </p:sp>
      <p:sp>
        <p:nvSpPr>
          <p:cNvPr id="3" name="Title 2"/>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How to Associate an MQL Task to An Opportunity</a:t>
            </a:r>
            <a:endParaRPr lang="en-US"/>
          </a:p>
        </p:txBody>
      </p:sp>
      <p:sp>
        <p:nvSpPr>
          <p:cNvPr id="11" name="Rectangle 10">
            <a:extLst>
              <a:ext uri="{FF2B5EF4-FFF2-40B4-BE49-F238E27FC236}">
                <a16:creationId xmlns:a16="http://schemas.microsoft.com/office/drawing/2014/main" id="{3E7967B6-2B25-4122-BBC7-A2D83E295310}"/>
              </a:ext>
            </a:extLst>
          </p:cNvPr>
          <p:cNvSpPr/>
          <p:nvPr/>
        </p:nvSpPr>
        <p:spPr>
          <a:xfrm>
            <a:off x="5315908" y="5210639"/>
            <a:ext cx="1109661" cy="214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Flowchart: Connector 8">
            <a:extLst>
              <a:ext uri="{FF2B5EF4-FFF2-40B4-BE49-F238E27FC236}">
                <a16:creationId xmlns:a16="http://schemas.microsoft.com/office/drawing/2014/main" id="{D98BF354-D895-4092-B249-4961B9F46E53}"/>
              </a:ext>
            </a:extLst>
          </p:cNvPr>
          <p:cNvSpPr/>
          <p:nvPr/>
        </p:nvSpPr>
        <p:spPr>
          <a:xfrm>
            <a:off x="179070" y="1647360"/>
            <a:ext cx="457200" cy="4572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a:t>1</a:t>
            </a:r>
          </a:p>
        </p:txBody>
      </p:sp>
      <p:sp>
        <p:nvSpPr>
          <p:cNvPr id="14" name="Flowchart: Connector 13">
            <a:extLst>
              <a:ext uri="{FF2B5EF4-FFF2-40B4-BE49-F238E27FC236}">
                <a16:creationId xmlns:a16="http://schemas.microsoft.com/office/drawing/2014/main" id="{68BD6C12-4BB3-4D2A-98FF-CE45AFDDA95C}"/>
              </a:ext>
            </a:extLst>
          </p:cNvPr>
          <p:cNvSpPr/>
          <p:nvPr/>
        </p:nvSpPr>
        <p:spPr>
          <a:xfrm>
            <a:off x="4850805" y="1647360"/>
            <a:ext cx="457200" cy="4572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a:t>2</a:t>
            </a:r>
          </a:p>
        </p:txBody>
      </p:sp>
      <p:sp>
        <p:nvSpPr>
          <p:cNvPr id="15" name="Flowchart: Connector 14">
            <a:extLst>
              <a:ext uri="{FF2B5EF4-FFF2-40B4-BE49-F238E27FC236}">
                <a16:creationId xmlns:a16="http://schemas.microsoft.com/office/drawing/2014/main" id="{1D425082-09DE-4EEF-8376-A15F80DCBD71}"/>
              </a:ext>
            </a:extLst>
          </p:cNvPr>
          <p:cNvSpPr/>
          <p:nvPr/>
        </p:nvSpPr>
        <p:spPr>
          <a:xfrm>
            <a:off x="8573174" y="1689220"/>
            <a:ext cx="457200" cy="4572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a:t>3</a:t>
            </a:r>
          </a:p>
        </p:txBody>
      </p:sp>
      <p:sp>
        <p:nvSpPr>
          <p:cNvPr id="2" name="TextBox 1">
            <a:extLst>
              <a:ext uri="{FF2B5EF4-FFF2-40B4-BE49-F238E27FC236}">
                <a16:creationId xmlns:a16="http://schemas.microsoft.com/office/drawing/2014/main" id="{5EAF03B3-4AA6-4DA9-BFC9-09AF8EAB1E79}"/>
              </a:ext>
            </a:extLst>
          </p:cNvPr>
          <p:cNvSpPr txBox="1"/>
          <p:nvPr/>
        </p:nvSpPr>
        <p:spPr>
          <a:xfrm>
            <a:off x="706239" y="1708057"/>
            <a:ext cx="3873723" cy="338554"/>
          </a:xfrm>
          <a:prstGeom prst="rect">
            <a:avLst/>
          </a:prstGeom>
          <a:noFill/>
        </p:spPr>
        <p:txBody>
          <a:bodyPr wrap="square" rtlCol="0">
            <a:spAutoFit/>
          </a:bodyPr>
          <a:lstStyle/>
          <a:p>
            <a:r>
              <a:rPr lang="en-US" sz="1600">
                <a:solidFill>
                  <a:schemeClr val="tx2"/>
                </a:solidFill>
              </a:rPr>
              <a:t>Open MQL Task Record In Salesforce</a:t>
            </a:r>
          </a:p>
        </p:txBody>
      </p:sp>
      <p:sp>
        <p:nvSpPr>
          <p:cNvPr id="16" name="TextBox 15">
            <a:extLst>
              <a:ext uri="{FF2B5EF4-FFF2-40B4-BE49-F238E27FC236}">
                <a16:creationId xmlns:a16="http://schemas.microsoft.com/office/drawing/2014/main" id="{3F1E9C83-7F1F-4EFF-84FF-A9E431EC01A6}"/>
              </a:ext>
            </a:extLst>
          </p:cNvPr>
          <p:cNvSpPr txBox="1"/>
          <p:nvPr/>
        </p:nvSpPr>
        <p:spPr>
          <a:xfrm>
            <a:off x="5377974" y="1662638"/>
            <a:ext cx="3128606" cy="584775"/>
          </a:xfrm>
          <a:prstGeom prst="rect">
            <a:avLst/>
          </a:prstGeom>
          <a:noFill/>
        </p:spPr>
        <p:txBody>
          <a:bodyPr wrap="square" rtlCol="0">
            <a:spAutoFit/>
          </a:bodyPr>
          <a:lstStyle/>
          <a:p>
            <a:r>
              <a:rPr lang="en-US" sz="1600">
                <a:solidFill>
                  <a:schemeClr val="tx2"/>
                </a:solidFill>
              </a:rPr>
              <a:t>Select “Related To” field and select Opportunities</a:t>
            </a:r>
          </a:p>
        </p:txBody>
      </p:sp>
      <p:sp>
        <p:nvSpPr>
          <p:cNvPr id="17" name="TextBox 16">
            <a:extLst>
              <a:ext uri="{FF2B5EF4-FFF2-40B4-BE49-F238E27FC236}">
                <a16:creationId xmlns:a16="http://schemas.microsoft.com/office/drawing/2014/main" id="{AFD69930-A5AC-40E7-853A-E4CBF36A73BE}"/>
              </a:ext>
            </a:extLst>
          </p:cNvPr>
          <p:cNvSpPr txBox="1"/>
          <p:nvPr/>
        </p:nvSpPr>
        <p:spPr>
          <a:xfrm>
            <a:off x="9030374" y="1766006"/>
            <a:ext cx="3128606" cy="338554"/>
          </a:xfrm>
          <a:prstGeom prst="rect">
            <a:avLst/>
          </a:prstGeom>
          <a:noFill/>
        </p:spPr>
        <p:txBody>
          <a:bodyPr wrap="square" rtlCol="0">
            <a:spAutoFit/>
          </a:bodyPr>
          <a:lstStyle/>
          <a:p>
            <a:r>
              <a:rPr lang="en-US" sz="1600">
                <a:solidFill>
                  <a:schemeClr val="tx2"/>
                </a:solidFill>
              </a:rPr>
              <a:t>Select Opportunity Name</a:t>
            </a:r>
          </a:p>
        </p:txBody>
      </p:sp>
      <p:pic>
        <p:nvPicPr>
          <p:cNvPr id="13" name="Picture 12">
            <a:extLst>
              <a:ext uri="{FF2B5EF4-FFF2-40B4-BE49-F238E27FC236}">
                <a16:creationId xmlns:a16="http://schemas.microsoft.com/office/drawing/2014/main" id="{D75F2A80-8D2D-4B84-B1D3-2A6FE20B0752}"/>
              </a:ext>
            </a:extLst>
          </p:cNvPr>
          <p:cNvPicPr>
            <a:picLocks noChangeAspect="1"/>
          </p:cNvPicPr>
          <p:nvPr/>
        </p:nvPicPr>
        <p:blipFill>
          <a:blip r:embed="rId4"/>
          <a:stretch>
            <a:fillRect/>
          </a:stretch>
        </p:blipFill>
        <p:spPr>
          <a:xfrm>
            <a:off x="582656" y="2476186"/>
            <a:ext cx="4093224" cy="3124599"/>
          </a:xfrm>
          <a:prstGeom prst="rect">
            <a:avLst/>
          </a:prstGeom>
        </p:spPr>
      </p:pic>
      <p:pic>
        <p:nvPicPr>
          <p:cNvPr id="6" name="Picture 5">
            <a:extLst>
              <a:ext uri="{FF2B5EF4-FFF2-40B4-BE49-F238E27FC236}">
                <a16:creationId xmlns:a16="http://schemas.microsoft.com/office/drawing/2014/main" id="{2CBF1806-0DC6-4592-B38C-BB4E749417EC}"/>
              </a:ext>
            </a:extLst>
          </p:cNvPr>
          <p:cNvPicPr>
            <a:picLocks noChangeAspect="1"/>
          </p:cNvPicPr>
          <p:nvPr/>
        </p:nvPicPr>
        <p:blipFill rotWithShape="1">
          <a:blip r:embed="rId5"/>
          <a:srcRect r="50000"/>
          <a:stretch/>
        </p:blipFill>
        <p:spPr>
          <a:xfrm>
            <a:off x="8899009" y="2482720"/>
            <a:ext cx="2543648" cy="2865918"/>
          </a:xfrm>
          <a:prstGeom prst="rect">
            <a:avLst/>
          </a:prstGeom>
        </p:spPr>
      </p:pic>
    </p:spTree>
    <p:extLst>
      <p:ext uri="{BB962C8B-B14F-4D97-AF65-F5344CB8AC3E}">
        <p14:creationId xmlns:p14="http://schemas.microsoft.com/office/powerpoint/2010/main" val="2322590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9"/>
          </p:nvPr>
        </p:nvSpPr>
        <p:spPr/>
        <p:txBody>
          <a:bodyPr/>
          <a:lstStyle/>
          <a:p>
            <a:pPr marL="0" indent="0">
              <a:buNone/>
            </a:pPr>
            <a:endParaRPr lang="en-US"/>
          </a:p>
          <a:p>
            <a:pPr marL="0" indent="0">
              <a:buNone/>
            </a:pPr>
            <a:endParaRPr lang="en-US"/>
          </a:p>
        </p:txBody>
      </p:sp>
      <p:sp>
        <p:nvSpPr>
          <p:cNvPr id="7" name="Text Placeholder 6">
            <a:extLst>
              <a:ext uri="{FF2B5EF4-FFF2-40B4-BE49-F238E27FC236}">
                <a16:creationId xmlns:a16="http://schemas.microsoft.com/office/drawing/2014/main" id="{5EE7974F-94B7-44C8-9EBC-28B917F9285B}"/>
              </a:ext>
            </a:extLst>
          </p:cNvPr>
          <p:cNvSpPr>
            <a:spLocks noGrp="1"/>
          </p:cNvSpPr>
          <p:nvPr>
            <p:ph type="body" sz="quarter" idx="16"/>
          </p:nvPr>
        </p:nvSpPr>
        <p:spPr/>
        <p:txBody>
          <a:bodyPr lIns="91440" tIns="45720" rIns="91440" bIns="45720" anchor="t"/>
          <a:lstStyle/>
          <a:p>
            <a:r>
              <a:rPr lang="en-US"/>
              <a:t>Utilizing the BCC function and the salesforce app in Outlook</a:t>
            </a:r>
          </a:p>
        </p:txBody>
      </p:sp>
      <p:sp>
        <p:nvSpPr>
          <p:cNvPr id="3" name="Title 2"/>
          <p:cNvSpPr>
            <a:spLocks noGrp="1"/>
          </p:cNvSpPr>
          <p:nvPr>
            <p:ph type="title"/>
          </p:nvPr>
        </p:nvSpPr>
        <p:spPr/>
        <p:txBody>
          <a:bodyPr lIns="91440" tIns="45720" rIns="91440" bIns="45720" anchor="b" anchorCtr="0"/>
          <a:lstStyle/>
          <a:p>
            <a:r>
              <a:rPr lang="en-US">
                <a:latin typeface="Calibri"/>
                <a:cs typeface="Calibri"/>
              </a:rPr>
              <a:t>Sales Spot Links for tracking emails in salesforce</a:t>
            </a:r>
            <a:endParaRPr lang="en-US"/>
          </a:p>
        </p:txBody>
      </p:sp>
      <p:sp>
        <p:nvSpPr>
          <p:cNvPr id="9" name="Flowchart: Connector 8">
            <a:extLst>
              <a:ext uri="{FF2B5EF4-FFF2-40B4-BE49-F238E27FC236}">
                <a16:creationId xmlns:a16="http://schemas.microsoft.com/office/drawing/2014/main" id="{D98BF354-D895-4092-B249-4961B9F46E53}"/>
              </a:ext>
            </a:extLst>
          </p:cNvPr>
          <p:cNvSpPr/>
          <p:nvPr/>
        </p:nvSpPr>
        <p:spPr>
          <a:xfrm>
            <a:off x="179070" y="1647360"/>
            <a:ext cx="457200" cy="4572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a:t>1</a:t>
            </a:r>
          </a:p>
        </p:txBody>
      </p:sp>
      <p:sp>
        <p:nvSpPr>
          <p:cNvPr id="14" name="Flowchart: Connector 13">
            <a:extLst>
              <a:ext uri="{FF2B5EF4-FFF2-40B4-BE49-F238E27FC236}">
                <a16:creationId xmlns:a16="http://schemas.microsoft.com/office/drawing/2014/main" id="{68BD6C12-4BB3-4D2A-98FF-CE45AFDDA95C}"/>
              </a:ext>
            </a:extLst>
          </p:cNvPr>
          <p:cNvSpPr/>
          <p:nvPr/>
        </p:nvSpPr>
        <p:spPr>
          <a:xfrm>
            <a:off x="4850805" y="1647360"/>
            <a:ext cx="457200" cy="4572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a:t>2</a:t>
            </a:r>
          </a:p>
        </p:txBody>
      </p:sp>
      <p:sp>
        <p:nvSpPr>
          <p:cNvPr id="2" name="TextBox 1">
            <a:extLst>
              <a:ext uri="{FF2B5EF4-FFF2-40B4-BE49-F238E27FC236}">
                <a16:creationId xmlns:a16="http://schemas.microsoft.com/office/drawing/2014/main" id="{5EAF03B3-4AA6-4DA9-BFC9-09AF8EAB1E79}"/>
              </a:ext>
            </a:extLst>
          </p:cNvPr>
          <p:cNvSpPr txBox="1"/>
          <p:nvPr/>
        </p:nvSpPr>
        <p:spPr>
          <a:xfrm>
            <a:off x="706239" y="1708057"/>
            <a:ext cx="3873723" cy="338554"/>
          </a:xfrm>
          <a:prstGeom prst="rect">
            <a:avLst/>
          </a:prstGeom>
          <a:noFill/>
        </p:spPr>
        <p:txBody>
          <a:bodyPr wrap="square" lIns="91440" tIns="45720" rIns="91440" bIns="45720" rtlCol="0" anchor="t">
            <a:spAutoFit/>
          </a:bodyPr>
          <a:lstStyle/>
          <a:p>
            <a:r>
              <a:rPr lang="en-US" sz="1600">
                <a:solidFill>
                  <a:schemeClr val="tx2"/>
                </a:solidFill>
                <a:hlinkClick r:id="rId3">
                  <a:extLst>
                    <a:ext uri="{A12FA001-AC4F-418D-AE19-62706E023703}">
                      <ahyp:hlinkClr xmlns:ahyp="http://schemas.microsoft.com/office/drawing/2018/hyperlinkcolor" val="tx"/>
                    </a:ext>
                  </a:extLst>
                </a:hlinkClick>
              </a:rPr>
              <a:t>BCC Function</a:t>
            </a:r>
            <a:endParaRPr lang="en-US" sz="1600">
              <a:solidFill>
                <a:schemeClr val="tx2"/>
              </a:solidFill>
            </a:endParaRPr>
          </a:p>
        </p:txBody>
      </p:sp>
      <p:sp>
        <p:nvSpPr>
          <p:cNvPr id="16" name="TextBox 15">
            <a:extLst>
              <a:ext uri="{FF2B5EF4-FFF2-40B4-BE49-F238E27FC236}">
                <a16:creationId xmlns:a16="http://schemas.microsoft.com/office/drawing/2014/main" id="{3F1E9C83-7F1F-4EFF-84FF-A9E431EC01A6}"/>
              </a:ext>
            </a:extLst>
          </p:cNvPr>
          <p:cNvSpPr txBox="1"/>
          <p:nvPr/>
        </p:nvSpPr>
        <p:spPr>
          <a:xfrm>
            <a:off x="5377974" y="1662638"/>
            <a:ext cx="3128606" cy="338554"/>
          </a:xfrm>
          <a:prstGeom prst="rect">
            <a:avLst/>
          </a:prstGeom>
          <a:noFill/>
        </p:spPr>
        <p:txBody>
          <a:bodyPr wrap="square" lIns="91440" tIns="45720" rIns="91440" bIns="45720" rtlCol="0" anchor="t">
            <a:spAutoFit/>
          </a:bodyPr>
          <a:lstStyle/>
          <a:p>
            <a:r>
              <a:rPr lang="en-US" sz="1600">
                <a:solidFill>
                  <a:schemeClr val="tx2"/>
                </a:solidFill>
                <a:cs typeface="Arial"/>
                <a:hlinkClick r:id="rId4">
                  <a:extLst>
                    <a:ext uri="{A12FA001-AC4F-418D-AE19-62706E023703}">
                      <ahyp:hlinkClr xmlns:ahyp="http://schemas.microsoft.com/office/drawing/2018/hyperlinkcolor" val="tx"/>
                    </a:ext>
                  </a:extLst>
                </a:hlinkClick>
              </a:rPr>
              <a:t>Salesforce App in Outlook</a:t>
            </a:r>
            <a:endParaRPr lang="en-US" sz="1600">
              <a:solidFill>
                <a:schemeClr val="tx2"/>
              </a:solidFill>
              <a:cs typeface="Arial"/>
            </a:endParaRPr>
          </a:p>
        </p:txBody>
      </p:sp>
      <p:pic>
        <p:nvPicPr>
          <p:cNvPr id="5" name="Picture 4" descr="A close up of a sign&#10;&#10;Description automatically generated">
            <a:extLst>
              <a:ext uri="{FF2B5EF4-FFF2-40B4-BE49-F238E27FC236}">
                <a16:creationId xmlns:a16="http://schemas.microsoft.com/office/drawing/2014/main" id="{18BE87C7-58F6-CB01-8999-E00C10170FAA}"/>
              </a:ext>
            </a:extLst>
          </p:cNvPr>
          <p:cNvPicPr>
            <a:picLocks noChangeAspect="1"/>
          </p:cNvPicPr>
          <p:nvPr/>
        </p:nvPicPr>
        <p:blipFill>
          <a:blip r:embed="rId5"/>
          <a:stretch>
            <a:fillRect/>
          </a:stretch>
        </p:blipFill>
        <p:spPr>
          <a:xfrm>
            <a:off x="5311622" y="2852450"/>
            <a:ext cx="4194443" cy="114391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2B937D7-1402-C680-D1CD-A4861D3472D8}"/>
              </a:ext>
            </a:extLst>
          </p:cNvPr>
          <p:cNvPicPr>
            <a:picLocks noChangeAspect="1"/>
          </p:cNvPicPr>
          <p:nvPr/>
        </p:nvPicPr>
        <p:blipFill>
          <a:blip r:embed="rId6"/>
          <a:stretch>
            <a:fillRect/>
          </a:stretch>
        </p:blipFill>
        <p:spPr>
          <a:xfrm>
            <a:off x="382492" y="2481090"/>
            <a:ext cx="4412944" cy="1877458"/>
          </a:xfrm>
          <a:prstGeom prst="rect">
            <a:avLst/>
          </a:prstGeom>
        </p:spPr>
      </p:pic>
    </p:spTree>
    <p:extLst>
      <p:ext uri="{BB962C8B-B14F-4D97-AF65-F5344CB8AC3E}">
        <p14:creationId xmlns:p14="http://schemas.microsoft.com/office/powerpoint/2010/main" val="1147675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93413-29F0-4C92-8C4E-B743965ED639}"/>
              </a:ext>
            </a:extLst>
          </p:cNvPr>
          <p:cNvSpPr>
            <a:spLocks noGrp="1"/>
          </p:cNvSpPr>
          <p:nvPr>
            <p:ph type="title"/>
          </p:nvPr>
        </p:nvSpPr>
        <p:spPr/>
        <p:txBody>
          <a:bodyPr/>
          <a:lstStyle/>
          <a:p>
            <a:r>
              <a:rPr lang="en-US"/>
              <a:t>Understanding the MQL Journey</a:t>
            </a:r>
          </a:p>
        </p:txBody>
      </p:sp>
      <p:sp>
        <p:nvSpPr>
          <p:cNvPr id="4" name="Subtitle 3">
            <a:extLst>
              <a:ext uri="{FF2B5EF4-FFF2-40B4-BE49-F238E27FC236}">
                <a16:creationId xmlns:a16="http://schemas.microsoft.com/office/drawing/2014/main" id="{934D21BB-071C-4D16-8801-115E621417B5}"/>
              </a:ext>
            </a:extLst>
          </p:cNvPr>
          <p:cNvSpPr>
            <a:spLocks noGrp="1"/>
          </p:cNvSpPr>
          <p:nvPr>
            <p:ph type="subTitle" idx="4294967295"/>
          </p:nvPr>
        </p:nvSpPr>
        <p:spPr>
          <a:xfrm>
            <a:off x="378372" y="5518150"/>
            <a:ext cx="6379780" cy="669925"/>
          </a:xfrm>
          <a:prstGeom prst="rect">
            <a:avLst/>
          </a:prstGeom>
        </p:spPr>
        <p:txBody>
          <a:bodyPr/>
          <a:lstStyle/>
          <a:p>
            <a:pPr marL="0" indent="0">
              <a:buNone/>
            </a:pPr>
            <a:r>
              <a:rPr lang="en-US" sz="2000"/>
              <a:t>Taylor Wright, Assoc Manager Business Development</a:t>
            </a:r>
          </a:p>
          <a:p>
            <a:pPr marL="0" indent="0">
              <a:buNone/>
            </a:pPr>
            <a:r>
              <a:rPr lang="en-US" sz="2000"/>
              <a:t>Garrett Brennan, Director Marketing Operations</a:t>
            </a:r>
          </a:p>
        </p:txBody>
      </p:sp>
    </p:spTree>
    <p:extLst>
      <p:ext uri="{BB962C8B-B14F-4D97-AF65-F5344CB8AC3E}">
        <p14:creationId xmlns:p14="http://schemas.microsoft.com/office/powerpoint/2010/main" val="4235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AADB5-DEC0-49AF-982E-9A681F177313}"/>
              </a:ext>
            </a:extLst>
          </p:cNvPr>
          <p:cNvSpPr>
            <a:spLocks noGrp="1"/>
          </p:cNvSpPr>
          <p:nvPr>
            <p:ph idx="1"/>
          </p:nvPr>
        </p:nvSpPr>
        <p:spPr/>
        <p:txBody>
          <a:bodyPr/>
          <a:lstStyle/>
          <a:p>
            <a:r>
              <a:rPr lang="en-US"/>
              <a:t>MQL Generating Campaigns &amp; Process</a:t>
            </a:r>
          </a:p>
          <a:p>
            <a:r>
              <a:rPr lang="en-US"/>
              <a:t>Inside Sales Pipeline Team</a:t>
            </a:r>
          </a:p>
          <a:p>
            <a:r>
              <a:rPr lang="en-US"/>
              <a:t>Campaign Triage vs Playbook</a:t>
            </a:r>
          </a:p>
          <a:p>
            <a:r>
              <a:rPr lang="en-US"/>
              <a:t>Inside Sales Follow Up</a:t>
            </a:r>
          </a:p>
          <a:p>
            <a:r>
              <a:rPr lang="en-US"/>
              <a:t>Tracking &amp; Reporting </a:t>
            </a:r>
          </a:p>
          <a:p>
            <a:endParaRPr lang="en-US"/>
          </a:p>
        </p:txBody>
      </p:sp>
      <p:sp>
        <p:nvSpPr>
          <p:cNvPr id="3" name="Title 2">
            <a:extLst>
              <a:ext uri="{FF2B5EF4-FFF2-40B4-BE49-F238E27FC236}">
                <a16:creationId xmlns:a16="http://schemas.microsoft.com/office/drawing/2014/main" id="{48C0C3EF-3D01-4258-9CE0-5D8D9A1486FE}"/>
              </a:ext>
            </a:extLst>
          </p:cNvPr>
          <p:cNvSpPr>
            <a:spLocks noGrp="1"/>
          </p:cNvSpPr>
          <p:nvPr>
            <p:ph type="title"/>
          </p:nvPr>
        </p:nvSpPr>
        <p:spPr/>
        <p:txBody>
          <a:bodyPr/>
          <a:lstStyle/>
          <a:p>
            <a:r>
              <a:rPr lang="en-US"/>
              <a:t>MQL Journey</a:t>
            </a:r>
          </a:p>
        </p:txBody>
      </p:sp>
    </p:spTree>
    <p:extLst>
      <p:ext uri="{BB962C8B-B14F-4D97-AF65-F5344CB8AC3E}">
        <p14:creationId xmlns:p14="http://schemas.microsoft.com/office/powerpoint/2010/main" val="67724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83113C-6745-48E1-861A-BA7EFA9A8F14}"/>
              </a:ext>
            </a:extLst>
          </p:cNvPr>
          <p:cNvSpPr>
            <a:spLocks noGrp="1"/>
          </p:cNvSpPr>
          <p:nvPr>
            <p:ph type="title"/>
          </p:nvPr>
        </p:nvSpPr>
        <p:spPr/>
        <p:txBody>
          <a:bodyPr/>
          <a:lstStyle/>
          <a:p>
            <a:r>
              <a:rPr lang="en-US"/>
              <a:t>MQL Generating Campaigns</a:t>
            </a:r>
          </a:p>
        </p:txBody>
      </p:sp>
    </p:spTree>
    <p:extLst>
      <p:ext uri="{BB962C8B-B14F-4D97-AF65-F5344CB8AC3E}">
        <p14:creationId xmlns:p14="http://schemas.microsoft.com/office/powerpoint/2010/main" val="37297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3879" y="4313153"/>
            <a:ext cx="8348472" cy="16103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pPr>
            <a:endParaRPr lang="en-US" sz="1400">
              <a:solidFill>
                <a:schemeClr val="bg1"/>
              </a:solidFill>
            </a:endParaRPr>
          </a:p>
        </p:txBody>
      </p:sp>
      <p:sp>
        <p:nvSpPr>
          <p:cNvPr id="3" name="Title 2"/>
          <p:cNvSpPr>
            <a:spLocks noGrp="1"/>
          </p:cNvSpPr>
          <p:nvPr>
            <p:ph type="title"/>
          </p:nvPr>
        </p:nvSpPr>
        <p:spPr/>
        <p:txBody>
          <a:bodyPr/>
          <a:lstStyle/>
          <a:p>
            <a:r>
              <a:rPr lang="en-US"/>
              <a:t>What is a Marketing Qualified Lead (MQL)</a:t>
            </a:r>
          </a:p>
        </p:txBody>
      </p:sp>
      <p:sp>
        <p:nvSpPr>
          <p:cNvPr id="2" name="Content Placeholder 1"/>
          <p:cNvSpPr>
            <a:spLocks noGrp="1"/>
          </p:cNvSpPr>
          <p:nvPr>
            <p:ph sz="quarter" idx="4294967295"/>
          </p:nvPr>
        </p:nvSpPr>
        <p:spPr>
          <a:xfrm>
            <a:off x="689812" y="1482469"/>
            <a:ext cx="11033442" cy="4616450"/>
          </a:xfrm>
          <a:prstGeom prst="rect">
            <a:avLst/>
          </a:prstGeom>
        </p:spPr>
        <p:txBody>
          <a:bodyPr/>
          <a:lstStyle/>
          <a:p>
            <a:pPr marL="0" indent="0">
              <a:buNone/>
            </a:pPr>
            <a:r>
              <a:rPr lang="en-US"/>
              <a:t>A prospect/customer identified by marketing that fits a defined profile and level of engagement </a:t>
            </a:r>
            <a:r>
              <a:rPr lang="en-US" b="1" i="1"/>
              <a:t>agreed to by both marketing and sales</a:t>
            </a:r>
            <a:r>
              <a:rPr lang="en-US"/>
              <a:t> and is ready to be turned over for sales activity. </a:t>
            </a:r>
            <a:br>
              <a:rPr lang="en-US"/>
            </a:br>
            <a:endParaRPr lang="en-US"/>
          </a:p>
          <a:p>
            <a:pPr marL="0" indent="0">
              <a:buNone/>
            </a:pPr>
            <a:r>
              <a:rPr lang="en-US"/>
              <a:t>Most importantly, </a:t>
            </a:r>
            <a:r>
              <a:rPr lang="en-US" b="1" i="1"/>
              <a:t>the prospect/customer is accepted by sales for further qualification</a:t>
            </a:r>
            <a:r>
              <a:rPr lang="en-US"/>
              <a:t>. </a:t>
            </a:r>
            <a:br>
              <a:rPr lang="en-US"/>
            </a:br>
            <a:endParaRPr lang="en-US"/>
          </a:p>
          <a:p>
            <a:pPr marL="0" indent="0">
              <a:buNone/>
            </a:pPr>
            <a:br>
              <a:rPr lang="en-US">
                <a:solidFill>
                  <a:schemeClr val="bg1"/>
                </a:solidFill>
              </a:rPr>
            </a:br>
            <a:endParaRPr lang="en-US">
              <a:solidFill>
                <a:schemeClr val="bg1"/>
              </a:solidFill>
            </a:endParaRPr>
          </a:p>
          <a:p>
            <a:pPr marL="0" indent="0">
              <a:buNone/>
            </a:pPr>
            <a:endParaRPr lang="en-US">
              <a:solidFill>
                <a:schemeClr val="bg1"/>
              </a:solidFill>
            </a:endParaRPr>
          </a:p>
        </p:txBody>
      </p:sp>
      <p:sp>
        <p:nvSpPr>
          <p:cNvPr id="6" name="TextBox 5"/>
          <p:cNvSpPr txBox="1"/>
          <p:nvPr/>
        </p:nvSpPr>
        <p:spPr>
          <a:xfrm>
            <a:off x="3866474" y="4379657"/>
            <a:ext cx="6159068" cy="2082621"/>
          </a:xfrm>
          <a:prstGeom prst="rect">
            <a:avLst/>
          </a:prstGeom>
          <a:ln>
            <a:noFill/>
          </a:ln>
        </p:spPr>
        <p:txBody>
          <a:bodyPr vert="horz" wrap="square" lIns="91440" tIns="45720" rIns="91440" bIns="45720" numCol="1" rtlCol="0" anchor="t" anchorCtr="0" compatLnSpc="1">
            <a:prstTxWarp prst="textNoShape">
              <a:avLst/>
            </a:prstTxWarp>
            <a:spAutoFit/>
          </a:bodyPr>
          <a:lstStyle/>
          <a:p>
            <a:pPr algn="ctr"/>
            <a:r>
              <a:rPr lang="en-US">
                <a:solidFill>
                  <a:schemeClr val="bg1"/>
                </a:solidFill>
              </a:rPr>
              <a:t>We focus on hand-raisers.</a:t>
            </a:r>
            <a:br>
              <a:rPr lang="en-US">
                <a:solidFill>
                  <a:schemeClr val="bg1"/>
                </a:solidFill>
              </a:rPr>
            </a:br>
            <a:endParaRPr lang="en-US">
              <a:solidFill>
                <a:schemeClr val="bg1"/>
              </a:solidFill>
            </a:endParaRPr>
          </a:p>
          <a:p>
            <a:pPr algn="ctr"/>
            <a:r>
              <a:rPr lang="en-US">
                <a:solidFill>
                  <a:schemeClr val="bg1"/>
                </a:solidFill>
              </a:rPr>
              <a:t>If a prospect/customer is a “hand-raiser” </a:t>
            </a:r>
          </a:p>
          <a:p>
            <a:pPr algn="ctr"/>
            <a:r>
              <a:rPr lang="en-US">
                <a:solidFill>
                  <a:schemeClr val="bg1"/>
                </a:solidFill>
              </a:rPr>
              <a:t> - they have </a:t>
            </a:r>
            <a:r>
              <a:rPr lang="en-US" b="1" u="sng">
                <a:solidFill>
                  <a:schemeClr val="bg1"/>
                </a:solidFill>
              </a:rPr>
              <a:t>explicitly</a:t>
            </a:r>
            <a:r>
              <a:rPr lang="en-US">
                <a:solidFill>
                  <a:schemeClr val="bg1"/>
                </a:solidFill>
              </a:rPr>
              <a:t> asked up to follow-up on a specific business need and/or indicated an upcoming RFP </a:t>
            </a:r>
          </a:p>
          <a:p>
            <a:endParaRPr lang="en-US">
              <a:solidFill>
                <a:schemeClr val="bg1"/>
              </a:solidFill>
            </a:endParaRPr>
          </a:p>
          <a:p>
            <a:pPr fontAlgn="base">
              <a:spcBef>
                <a:spcPts val="400"/>
              </a:spcBef>
              <a:spcAft>
                <a:spcPct val="0"/>
              </a:spcAft>
            </a:pPr>
            <a:endParaRPr lang="en-US" err="1">
              <a:solidFill>
                <a:schemeClr val="bg1"/>
              </a:solidFill>
            </a:endParaRPr>
          </a:p>
        </p:txBody>
      </p:sp>
      <p:pic>
        <p:nvPicPr>
          <p:cNvPr id="11" name="Picture 10"/>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68762" y="4037963"/>
            <a:ext cx="1861530" cy="2127460"/>
          </a:xfrm>
          <a:prstGeom prst="rect">
            <a:avLst/>
          </a:prstGeom>
        </p:spPr>
      </p:pic>
    </p:spTree>
    <p:extLst>
      <p:ext uri="{BB962C8B-B14F-4D97-AF65-F5344CB8AC3E}">
        <p14:creationId xmlns:p14="http://schemas.microsoft.com/office/powerpoint/2010/main" val="179770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a:t>MQLs are generated based on incoming data to Eloqua. </a:t>
            </a:r>
          </a:p>
        </p:txBody>
      </p:sp>
      <p:sp>
        <p:nvSpPr>
          <p:cNvPr id="3" name="Title 2"/>
          <p:cNvSpPr>
            <a:spLocks noGrp="1"/>
          </p:cNvSpPr>
          <p:nvPr>
            <p:ph type="title"/>
          </p:nvPr>
        </p:nvSpPr>
        <p:spPr/>
        <p:txBody>
          <a:bodyPr/>
          <a:lstStyle/>
          <a:p>
            <a:r>
              <a:rPr lang="en-US"/>
              <a:t>MQL Generating Campaigns</a:t>
            </a:r>
          </a:p>
        </p:txBody>
      </p:sp>
      <p:graphicFrame>
        <p:nvGraphicFramePr>
          <p:cNvPr id="5" name="Content Placeholder 4"/>
          <p:cNvGraphicFramePr>
            <a:graphicFrameLocks noGrp="1"/>
          </p:cNvGraphicFramePr>
          <p:nvPr>
            <p:ph idx="1"/>
          </p:nvPr>
        </p:nvGraphicFramePr>
        <p:xfrm>
          <a:off x="384175" y="1703389"/>
          <a:ext cx="9700255" cy="3718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084430" y="1703389"/>
            <a:ext cx="1107769" cy="3718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p:cNvSpPr txBox="1"/>
          <p:nvPr/>
        </p:nvSpPr>
        <p:spPr>
          <a:xfrm rot="5400000">
            <a:off x="9224887" y="3215729"/>
            <a:ext cx="2686050" cy="769441"/>
          </a:xfrm>
          <a:prstGeom prst="rect">
            <a:avLst/>
          </a:prstGeom>
          <a:ln>
            <a:noFill/>
          </a:ln>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2200" b="1">
                <a:solidFill>
                  <a:schemeClr val="bg1"/>
                </a:solidFill>
                <a:ea typeface="ＭＳ Ｐゴシック" charset="-128"/>
              </a:rPr>
              <a:t>Inside Sales Pipeline Team</a:t>
            </a:r>
          </a:p>
        </p:txBody>
      </p:sp>
      <p:sp>
        <p:nvSpPr>
          <p:cNvPr id="2" name="TextBox 1"/>
          <p:cNvSpPr txBox="1"/>
          <p:nvPr/>
        </p:nvSpPr>
        <p:spPr>
          <a:xfrm>
            <a:off x="1969063" y="3014939"/>
            <a:ext cx="3026421"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endParaRPr lang="en-US" sz="1600">
              <a:solidFill>
                <a:schemeClr val="tx2"/>
              </a:solidFill>
              <a:ea typeface="ＭＳ Ｐゴシック" charset="-128"/>
            </a:endParaRPr>
          </a:p>
        </p:txBody>
      </p:sp>
      <p:sp>
        <p:nvSpPr>
          <p:cNvPr id="9" name="TextBox 8"/>
          <p:cNvSpPr txBox="1"/>
          <p:nvPr/>
        </p:nvSpPr>
        <p:spPr>
          <a:xfrm>
            <a:off x="384175" y="5560870"/>
            <a:ext cx="11090901" cy="830997"/>
          </a:xfrm>
          <a:prstGeom prst="rect">
            <a:avLst/>
          </a:prstGeom>
          <a:ln>
            <a:noFill/>
          </a:ln>
        </p:spPr>
        <p:txBody>
          <a:bodyPr vert="horz" wrap="square" lIns="91440" tIns="45720" rIns="91440" bIns="45720" numCol="1" rtlCol="0" anchor="ctr" anchorCtr="0" compatLnSpc="1">
            <a:prstTxWarp prst="textNoShape">
              <a:avLst/>
            </a:prstTxWarp>
            <a:spAutoFit/>
          </a:bodyPr>
          <a:lstStyle/>
          <a:p>
            <a:r>
              <a:rPr lang="en-US" sz="1600">
                <a:solidFill>
                  <a:schemeClr val="tx2"/>
                </a:solidFill>
              </a:rPr>
              <a:t>All three types of marketing qualified leads (MQLs) will be sent directly to Inside Sales as </a:t>
            </a:r>
            <a:r>
              <a:rPr lang="en-US" sz="1600" b="1">
                <a:solidFill>
                  <a:schemeClr val="tx2"/>
                </a:solidFill>
              </a:rPr>
              <a:t>Salesforce Task Records</a:t>
            </a:r>
            <a:r>
              <a:rPr lang="en-US" sz="1600">
                <a:solidFill>
                  <a:schemeClr val="tx2"/>
                </a:solidFill>
              </a:rPr>
              <a:t>. </a:t>
            </a:r>
            <a:br>
              <a:rPr lang="en-US" sz="1600">
                <a:solidFill>
                  <a:schemeClr val="tx2"/>
                </a:solidFill>
              </a:rPr>
            </a:br>
            <a:br>
              <a:rPr lang="en-US" sz="1600">
                <a:solidFill>
                  <a:schemeClr val="tx2"/>
                </a:solidFill>
              </a:rPr>
            </a:br>
            <a:r>
              <a:rPr lang="en-US" sz="1600">
                <a:solidFill>
                  <a:srgbClr val="FF0000"/>
                </a:solidFill>
              </a:rPr>
              <a:t>MQL tasks can be generated on a Salesforce Lead or Contact Record.</a:t>
            </a:r>
          </a:p>
        </p:txBody>
      </p:sp>
    </p:spTree>
    <p:extLst>
      <p:ext uri="{BB962C8B-B14F-4D97-AF65-F5344CB8AC3E}">
        <p14:creationId xmlns:p14="http://schemas.microsoft.com/office/powerpoint/2010/main" val="2553975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CA93874A-EF3C-4789-80B6-5DE82D44B568}" vid="{929CB319-3504-456F-A4D2-F1015343EBC5}"/>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d99252-4236-4875-9705-b79300e2d557">
      <Terms xmlns="http://schemas.microsoft.com/office/infopath/2007/PartnerControls"/>
    </lcf76f155ced4ddcb4097134ff3c332f>
    <TaxCatchAll xmlns="1c9b69b2-596d-4757-b9cd-cd8972304baa" xsi:nil="true"/>
    <SharedWithUsers xmlns="1c9b69b2-596d-4757-b9cd-cd8972304baa">
      <UserInfo>
        <DisplayName>Wright, Taylor</DisplayName>
        <AccountId>115</AccountId>
        <AccountType/>
      </UserInfo>
      <UserInfo>
        <DisplayName>Cuff, Phil</DisplayName>
        <AccountId>17</AccountId>
        <AccountType/>
      </UserInfo>
      <UserInfo>
        <DisplayName>Powell, Kristen</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BBD903-06FA-4FF4-AD8F-A274F931AA16}">
  <ds:schemaRefs>
    <ds:schemaRef ds:uri="http://schemas.microsoft.com/sharepoint/v3/contenttype/forms"/>
  </ds:schemaRefs>
</ds:datastoreItem>
</file>

<file path=customXml/itemProps2.xml><?xml version="1.0" encoding="utf-8"?>
<ds:datastoreItem xmlns:ds="http://schemas.openxmlformats.org/officeDocument/2006/customXml" ds:itemID="{8CAE857D-EA30-4B74-9639-7EECF19E9D11}">
  <ds:schemaRefs>
    <ds:schemaRef ds:uri="http://schemas.microsoft.com/office/2006/documentManagement/types"/>
    <ds:schemaRef ds:uri="http://schemas.microsoft.com/office/2006/metadata/properties"/>
    <ds:schemaRef ds:uri="http://www.w3.org/XML/1998/namespace"/>
    <ds:schemaRef ds:uri="a3d99252-4236-4875-9705-b79300e2d557"/>
    <ds:schemaRef ds:uri="http://schemas.openxmlformats.org/package/2006/metadata/core-properties"/>
    <ds:schemaRef ds:uri="http://purl.org/dc/terms/"/>
    <ds:schemaRef ds:uri="http://purl.org/dc/elements/1.1/"/>
    <ds:schemaRef ds:uri="http://schemas.microsoft.com/office/infopath/2007/PartnerControls"/>
    <ds:schemaRef ds:uri="1c9b69b2-596d-4757-b9cd-cd8972304baa"/>
    <ds:schemaRef ds:uri="http://purl.org/dc/dcmitype/"/>
  </ds:schemaRefs>
</ds:datastoreItem>
</file>

<file path=customXml/itemProps3.xml><?xml version="1.0" encoding="utf-8"?>
<ds:datastoreItem xmlns:ds="http://schemas.openxmlformats.org/officeDocument/2006/customXml" ds:itemID="{927C3E14-4FFC-4A44-905C-A66DA323F6C0}">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IQVIA Corporate PowerPoint Template</Template>
  <TotalTime>2</TotalTime>
  <Words>3788</Words>
  <Application>Microsoft Office PowerPoint</Application>
  <PresentationFormat>Widescreen</PresentationFormat>
  <Paragraphs>482</Paragraphs>
  <Slides>45</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vt:lpstr>
      <vt:lpstr>Arial Narrow</vt:lpstr>
      <vt:lpstr>Calibri</vt:lpstr>
      <vt:lpstr>Courier New</vt:lpstr>
      <vt:lpstr>Georgia</vt:lpstr>
      <vt:lpstr>Lato</vt:lpstr>
      <vt:lpstr>System Font Regular</vt:lpstr>
      <vt:lpstr>Wingdings</vt:lpstr>
      <vt:lpstr>IQVIA_V3.0.0</vt:lpstr>
      <vt:lpstr>think-cell Slide</vt:lpstr>
      <vt:lpstr>Marketing Operations </vt:lpstr>
      <vt:lpstr>Agenda</vt:lpstr>
      <vt:lpstr>Marketing Automation Open Office Hours </vt:lpstr>
      <vt:lpstr>Marketing Operations Survey – Deadline is Friday 16-Feb</vt:lpstr>
      <vt:lpstr>Understanding the MQL Journey</vt:lpstr>
      <vt:lpstr>MQL Journey</vt:lpstr>
      <vt:lpstr>MQL Generating Campaigns</vt:lpstr>
      <vt:lpstr>What is a Marketing Qualified Lead (MQL)</vt:lpstr>
      <vt:lpstr>MQL Generating Campaigns</vt:lpstr>
      <vt:lpstr>Inside Sales Pipeline Team</vt:lpstr>
      <vt:lpstr>MQL Growth from 2021-2023</vt:lpstr>
      <vt:lpstr>Campaign Triage vs. Campaign Playbook</vt:lpstr>
      <vt:lpstr>Campaign Triage Instructions – Details Tab</vt:lpstr>
      <vt:lpstr>Campaign Playbook - Related Tab/Files  </vt:lpstr>
      <vt:lpstr>Campaign Playbook - Related Tab/Files </vt:lpstr>
      <vt:lpstr>Sample Playbook - pg.1</vt:lpstr>
      <vt:lpstr>Sample Playbook - pg.2</vt:lpstr>
      <vt:lpstr>Sample Playbook - pg.3</vt:lpstr>
      <vt:lpstr>Sample Playbook – PPT Edition</vt:lpstr>
      <vt:lpstr>Sample Playbook –PPT cont.</vt:lpstr>
      <vt:lpstr>Inside Sales Process</vt:lpstr>
      <vt:lpstr>Inside Sales Follow Up Process</vt:lpstr>
      <vt:lpstr>Inside Sales Follow Up</vt:lpstr>
      <vt:lpstr>Status Definitions for MQL Tasks</vt:lpstr>
      <vt:lpstr>Inside Sales Follow Up</vt:lpstr>
      <vt:lpstr>Documenting all attempts on CRM profile</vt:lpstr>
      <vt:lpstr>Linking Opportunities to MQLs</vt:lpstr>
      <vt:lpstr>MQL Tracking &amp; Reporting</vt:lpstr>
      <vt:lpstr>Steps to pull an MQL Report from your campaign</vt:lpstr>
      <vt:lpstr>Steps to pull an MQL Report from your campaign</vt:lpstr>
      <vt:lpstr>Steps to pull an MQL Report from your campaign</vt:lpstr>
      <vt:lpstr>Steps to pull an MQL Report from your campaign</vt:lpstr>
      <vt:lpstr>Simplified report to check on the statuses of MQLs</vt:lpstr>
      <vt:lpstr>Enable Effective MQL Follow up</vt:lpstr>
      <vt:lpstr>Open QA/Discussion</vt:lpstr>
      <vt:lpstr>Questions and Answers from the chat</vt:lpstr>
      <vt:lpstr>Questions and Answers from the chat</vt:lpstr>
      <vt:lpstr>MQL conversion process in Salesforce </vt:lpstr>
      <vt:lpstr>MQL Conversion Process</vt:lpstr>
      <vt:lpstr>Lead Record</vt:lpstr>
      <vt:lpstr>Final 3 Steps to Complete Process</vt:lpstr>
      <vt:lpstr>Confirmation of Conversion Process</vt:lpstr>
      <vt:lpstr>Confirmation of MQL / Opportunity Link</vt:lpstr>
      <vt:lpstr>How to Associate an MQL Task to An Opportunity</vt:lpstr>
      <vt:lpstr>Sales Spot Links for tracking emails in salesforce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Operations </dc:title>
  <dc:creator>Brennan, Garrett</dc:creator>
  <cp:lastModifiedBy>Cuff, Phil</cp:lastModifiedBy>
  <cp:revision>2</cp:revision>
  <cp:lastPrinted>2019-08-20T20:33:24Z</cp:lastPrinted>
  <dcterms:created xsi:type="dcterms:W3CDTF">2024-02-06T15:03:11Z</dcterms:created>
  <dcterms:modified xsi:type="dcterms:W3CDTF">2024-02-15T15:52:48Z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